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vsdx" ContentType="application/vnd.ms-visio.drawing"/>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4" r:id="rId4"/>
    <p:sldId id="295" r:id="rId5"/>
    <p:sldId id="296" r:id="rId6"/>
    <p:sldId id="297" r:id="rId7"/>
    <p:sldId id="298" r:id="rId8"/>
    <p:sldId id="299" r:id="rId9"/>
    <p:sldId id="300" r:id="rId10"/>
    <p:sldId id="301" r:id="rId11"/>
    <p:sldId id="268" r:id="rId12"/>
    <p:sldId id="302" r:id="rId13"/>
    <p:sldId id="303" r:id="rId14"/>
    <p:sldId id="304" r:id="rId15"/>
    <p:sldId id="305" r:id="rId16"/>
    <p:sldId id="306" r:id="rId17"/>
    <p:sldId id="307" r:id="rId18"/>
    <p:sldId id="308" r:id="rId19"/>
    <p:sldId id="309" r:id="rId20"/>
    <p:sldId id="310" r:id="rId21"/>
    <p:sldId id="277" r:id="rId22"/>
    <p:sldId id="278" r:id="rId23"/>
    <p:sldId id="311" r:id="rId24"/>
    <p:sldId id="279" r:id="rId25"/>
    <p:sldId id="280" r:id="rId26"/>
    <p:sldId id="312" r:id="rId27"/>
    <p:sldId id="281" r:id="rId28"/>
    <p:sldId id="313" r:id="rId29"/>
    <p:sldId id="283" r:id="rId30"/>
    <p:sldId id="314" r:id="rId31"/>
    <p:sldId id="315" r:id="rId32"/>
    <p:sldId id="316" r:id="rId33"/>
    <p:sldId id="317" r:id="rId34"/>
    <p:sldId id="290" r:id="rId35"/>
    <p:sldId id="291" r:id="rId36"/>
    <p:sldId id="318" r:id="rId37"/>
    <p:sldId id="293" r:id="rId38"/>
    <p:sldId id="319" r:id="rId39"/>
    <p:sldId id="320" r:id="rId40"/>
    <p:sldId id="321" r:id="rId4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GoogleDrive\Private\Pazi\&#1492;&#1488;&#1493;&#1504;&#1497;&#1489;&#1512;&#1505;&#1497;&#1496;&#1492;%20&#1492;&#1508;&#1514;&#1493;&#1495;&#1492;\&#1508;&#1512;&#1493;&#1497;&#1511;&#1496;%20&#1502;&#1495;&#1511;&#1512;%20&#1514;&#1499;&#1493;&#1500;&#1514;%20&#1491;&#1493;&#1500;&#1493;&#1502;&#1496;%20&#1489;&#1508;&#1512;&#1493;&#1508;&#1497;&#1500;%20&#1505;&#1491;&#1497;&#1502;&#1504;&#1496;\&#1506;&#1489;&#1493;&#1491;&#1514;%20&#1492;&#1502;&#1495;&#1511;&#1512;%20&#1500;&#1492;&#1490;&#1513;&#1492;\depths%20to%20Paz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Calibration Curve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862391125069193"/>
          <c:y val="0.13124557678697807"/>
          <c:w val="0.79448818897637774"/>
          <c:h val="0.69820145889407137"/>
        </c:manualLayout>
      </c:layout>
      <c:scatterChart>
        <c:scatterStyle val="lineMarker"/>
        <c:varyColors val="0"/>
        <c:ser>
          <c:idx val="0"/>
          <c:order val="0"/>
          <c:tx>
            <c:v>Dolomite Measured</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calibratrion!$D$11:$D$15</c:f>
              <c:numCache>
                <c:formatCode>0.00E+00</c:formatCode>
                <c:ptCount val="5"/>
                <c:pt idx="0" formatCode="General">
                  <c:v>0</c:v>
                </c:pt>
                <c:pt idx="1">
                  <c:v>168411.60444116301</c:v>
                </c:pt>
                <c:pt idx="2">
                  <c:v>240029.13640425901</c:v>
                </c:pt>
                <c:pt idx="3">
                  <c:v>387658.27127810399</c:v>
                </c:pt>
                <c:pt idx="4">
                  <c:v>580846.11784942204</c:v>
                </c:pt>
              </c:numCache>
            </c:numRef>
          </c:xVal>
          <c:yVal>
            <c:numRef>
              <c:f>calibratrion!$C$11:$C$15</c:f>
              <c:numCache>
                <c:formatCode>General</c:formatCode>
                <c:ptCount val="5"/>
                <c:pt idx="0" formatCode="0.00">
                  <c:v>0.7</c:v>
                </c:pt>
                <c:pt idx="1">
                  <c:v>2.9</c:v>
                </c:pt>
                <c:pt idx="2">
                  <c:v>3.9</c:v>
                </c:pt>
                <c:pt idx="3">
                  <c:v>6.6</c:v>
                </c:pt>
                <c:pt idx="4">
                  <c:v>8.5</c:v>
                </c:pt>
              </c:numCache>
            </c:numRef>
          </c:yVal>
          <c:smooth val="0"/>
          <c:extLst>
            <c:ext xmlns:c16="http://schemas.microsoft.com/office/drawing/2014/chart" uri="{C3380CC4-5D6E-409C-BE32-E72D297353CC}">
              <c16:uniqueId val="{00000001-ACA2-400B-9489-59607AE2048A}"/>
            </c:ext>
          </c:extLst>
        </c:ser>
        <c:dLbls>
          <c:showLegendKey val="0"/>
          <c:showVal val="0"/>
          <c:showCatName val="0"/>
          <c:showSerName val="0"/>
          <c:showPercent val="0"/>
          <c:showBubbleSize val="0"/>
        </c:dLbls>
        <c:axId val="1431541535"/>
        <c:axId val="1431542367"/>
      </c:scatterChart>
      <c:valAx>
        <c:axId val="14315415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a:latin typeface="Arial" panose="020B0604020202020204" pitchFamily="34" charset="0"/>
                    <a:cs typeface="Arial" panose="020B0604020202020204" pitchFamily="34" charset="0"/>
                  </a:rPr>
                  <a:t>Peak Area (ppm*sec)</a:t>
                </a:r>
                <a:endParaRPr lang="he-IL" sz="1100" b="1">
                  <a:latin typeface="Arial" panose="020B0604020202020204" pitchFamily="34" charset="0"/>
                  <a:cs typeface="Arial" panose="020B0604020202020204" pitchFamily="34" charset="0"/>
                </a:endParaRPr>
              </a:p>
            </c:rich>
          </c:tx>
          <c:layout>
            <c:manualLayout>
              <c:xMode val="edge"/>
              <c:yMode val="edge"/>
              <c:x val="0.42146695436384657"/>
              <c:y val="0.915074309978768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542367"/>
        <c:crosses val="autoZero"/>
        <c:crossBetween val="midCat"/>
      </c:valAx>
      <c:valAx>
        <c:axId val="1431542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b="1" baseline="0">
                    <a:latin typeface="Arial" panose="020B0604020202020204" pitchFamily="34" charset="0"/>
                    <a:cs typeface="Arial" panose="020B0604020202020204" pitchFamily="34" charset="0"/>
                  </a:rPr>
                  <a:t> Dolomite   (mg)</a:t>
                </a:r>
                <a:endParaRPr lang="he-IL" sz="1100" b="1">
                  <a:latin typeface="Arial" panose="020B0604020202020204" pitchFamily="34" charset="0"/>
                  <a:cs typeface="Arial" panose="020B0604020202020204" pitchFamily="34" charset="0"/>
                </a:endParaRPr>
              </a:p>
            </c:rich>
          </c:tx>
          <c:layout>
            <c:manualLayout>
              <c:xMode val="edge"/>
              <c:yMode val="edge"/>
              <c:x val="3.1930621297875786E-2"/>
              <c:y val="0.3067617344010342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5415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FA3877-A378-43FC-9EC6-87AEFF5F503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3BBC1CFD-D2FE-4E3C-81A9-2E7750847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8F00FDC2-2AA7-401B-B32C-D6E7EC117CB8}"/>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5" name="מציין מיקום של כותרת תחתונה 4">
            <a:extLst>
              <a:ext uri="{FF2B5EF4-FFF2-40B4-BE49-F238E27FC236}">
                <a16:creationId xmlns:a16="http://schemas.microsoft.com/office/drawing/2014/main" id="{EEB4A5B5-C6C4-4B0A-BAE3-8F98482BEC6D}"/>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30CD731A-3B65-4C5C-A87C-27232CCD79E8}"/>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398871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B74822-9A45-4ED4-A896-280E2FB04B83}"/>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E6F648B8-8DBA-4558-99A2-D5246B4C4FB5}"/>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A67F504C-DA2F-4E7C-B527-BBD4583AC888}"/>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5" name="מציין מיקום של כותרת תחתונה 4">
            <a:extLst>
              <a:ext uri="{FF2B5EF4-FFF2-40B4-BE49-F238E27FC236}">
                <a16:creationId xmlns:a16="http://schemas.microsoft.com/office/drawing/2014/main" id="{68448BD0-8AFD-47A6-9801-F99653CDFA1E}"/>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91F3E1F2-41DA-48E2-AEB6-5B50C14C0B85}"/>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170584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20BDBCE-A019-4A02-A4BF-FBD1112B867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EEF58FF7-F5BD-4955-94DD-47E65153F5E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DA660F3D-8D0D-4D3C-8FEF-19447B5A87DD}"/>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5" name="מציין מיקום של כותרת תחתונה 4">
            <a:extLst>
              <a:ext uri="{FF2B5EF4-FFF2-40B4-BE49-F238E27FC236}">
                <a16:creationId xmlns:a16="http://schemas.microsoft.com/office/drawing/2014/main" id="{FA8D271F-059D-4A05-8641-2F800DA0F6B7}"/>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CF558D08-BD8F-4387-BB85-3581054E7569}"/>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255582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A05234-8B12-4F10-BF43-CB82E959CEC2}"/>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83935804-DF70-4058-BCD0-CE54336723F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E942B932-749A-4391-A6E4-E92CD7965C8A}"/>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5" name="מציין מיקום של כותרת תחתונה 4">
            <a:extLst>
              <a:ext uri="{FF2B5EF4-FFF2-40B4-BE49-F238E27FC236}">
                <a16:creationId xmlns:a16="http://schemas.microsoft.com/office/drawing/2014/main" id="{534D21C1-6800-49EA-B008-6040011C918F}"/>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459F40E-4C81-46F3-AC07-8589511A7A13}"/>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129150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86D53F-6F37-4B59-AA6B-7F6FE2C5DFD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3E2B4207-7B4F-4501-8FED-4D0ACBB31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7343860-78FF-4E9F-97BC-4D72A50239CD}"/>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5" name="מציין מיקום של כותרת תחתונה 4">
            <a:extLst>
              <a:ext uri="{FF2B5EF4-FFF2-40B4-BE49-F238E27FC236}">
                <a16:creationId xmlns:a16="http://schemas.microsoft.com/office/drawing/2014/main" id="{BBBB8551-2A07-4C3B-B673-7868AC1D932D}"/>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FF48456A-5B5C-4907-A300-87B62C2506C9}"/>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272673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8B626B-D23D-40C9-B5B6-A40A46B78532}"/>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A38446BC-50CB-420C-97B0-73DEBE7752A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EC5653B2-3FBC-4E6E-B4F5-F3D8DEBE17D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DC31BE0F-CB5F-4E3B-A1BC-61AAFE9015A6}"/>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6" name="מציין מיקום של כותרת תחתונה 5">
            <a:extLst>
              <a:ext uri="{FF2B5EF4-FFF2-40B4-BE49-F238E27FC236}">
                <a16:creationId xmlns:a16="http://schemas.microsoft.com/office/drawing/2014/main" id="{946A34C8-6E60-43D9-A5D0-C14576301628}"/>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3C6F1425-42EB-44EC-B193-B6BCE59E2422}"/>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15944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07DA37-6D76-4DDF-968B-6AE31A98A65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8E029775-A89A-4DDC-A40F-6A57AA285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36740552-01F2-45EB-9EA2-D4BC664ACB8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1118DA0C-C5AA-44F3-B6A9-789563A05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05BBA19-F73E-48D3-B4C6-8228F423CD5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02F99B73-E7ED-4E34-A961-E442E5A78110}"/>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8" name="מציין מיקום של כותרת תחתונה 7">
            <a:extLst>
              <a:ext uri="{FF2B5EF4-FFF2-40B4-BE49-F238E27FC236}">
                <a16:creationId xmlns:a16="http://schemas.microsoft.com/office/drawing/2014/main" id="{05404FF8-2DEB-435A-9FB2-E5A50CA00A53}"/>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669C7BF2-FA6C-41D6-9125-E0B5ED25FCD3}"/>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60219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DF80DA-A800-4A83-B50B-474DC962BF97}"/>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CDA67CE5-BBE3-4F9B-BA84-A7CC638965E9}"/>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4" name="מציין מיקום של כותרת תחתונה 3">
            <a:extLst>
              <a:ext uri="{FF2B5EF4-FFF2-40B4-BE49-F238E27FC236}">
                <a16:creationId xmlns:a16="http://schemas.microsoft.com/office/drawing/2014/main" id="{26BD6D8D-CDCC-470E-94EE-F6B68A60E865}"/>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64E1A84F-ACE6-4AC4-926C-581DB9949178}"/>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265318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96422D0-AF40-40B6-A7AF-FECFC5E40378}"/>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3" name="מציין מיקום של כותרת תחתונה 2">
            <a:extLst>
              <a:ext uri="{FF2B5EF4-FFF2-40B4-BE49-F238E27FC236}">
                <a16:creationId xmlns:a16="http://schemas.microsoft.com/office/drawing/2014/main" id="{BA301627-A359-4A1A-BFEB-8B1C921B28DE}"/>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F54D9E07-2E6E-487B-8256-9506643C0A08}"/>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400478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3FB381-787C-43B0-8AD8-E54E6A88D81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88134E5F-BCF1-4E40-AAD8-688E98C1B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0DBE29AE-75D6-4B9E-A0F0-EDC6159F1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5666DF0-17A3-49A8-AB3E-5AA8E80CE169}"/>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6" name="מציין מיקום של כותרת תחתונה 5">
            <a:extLst>
              <a:ext uri="{FF2B5EF4-FFF2-40B4-BE49-F238E27FC236}">
                <a16:creationId xmlns:a16="http://schemas.microsoft.com/office/drawing/2014/main" id="{D3263830-EE82-407B-B66C-402FC9E4FCDC}"/>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830B72EC-F5D0-48D4-98FA-B6AB43FB8198}"/>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33766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D44018-1FAE-4D03-A9AF-07378563C66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C4877C94-8381-48A3-A03E-614A7594D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BF575B1A-67BC-4EFB-A03F-E62D0014B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552B49C-39A6-4DD7-8F91-470591936585}"/>
              </a:ext>
            </a:extLst>
          </p:cNvPr>
          <p:cNvSpPr>
            <a:spLocks noGrp="1"/>
          </p:cNvSpPr>
          <p:nvPr>
            <p:ph type="dt" sz="half" idx="10"/>
          </p:nvPr>
        </p:nvSpPr>
        <p:spPr/>
        <p:txBody>
          <a:bodyPr/>
          <a:lstStyle/>
          <a:p>
            <a:fld id="{7E4B3EFD-018C-466C-8A91-9051B5212A57}" type="datetimeFigureOut">
              <a:rPr lang="en-US" smtClean="0"/>
              <a:t>1/4/2022</a:t>
            </a:fld>
            <a:endParaRPr lang="en-US"/>
          </a:p>
        </p:txBody>
      </p:sp>
      <p:sp>
        <p:nvSpPr>
          <p:cNvPr id="6" name="מציין מיקום של כותרת תחתונה 5">
            <a:extLst>
              <a:ext uri="{FF2B5EF4-FFF2-40B4-BE49-F238E27FC236}">
                <a16:creationId xmlns:a16="http://schemas.microsoft.com/office/drawing/2014/main" id="{F0D7AD8D-BCC8-40E5-99A4-97B560FF7D66}"/>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3B277584-8C80-459C-A6B4-DB3EE2D83AB7}"/>
              </a:ext>
            </a:extLst>
          </p:cNvPr>
          <p:cNvSpPr>
            <a:spLocks noGrp="1"/>
          </p:cNvSpPr>
          <p:nvPr>
            <p:ph type="sldNum" sz="quarter" idx="12"/>
          </p:nvPr>
        </p:nvSpPr>
        <p:spPr/>
        <p:txBody>
          <a:bodyPr/>
          <a:lstStyle/>
          <a:p>
            <a:fld id="{2E33A149-6448-440E-837C-28AFA31733AF}" type="slidenum">
              <a:rPr lang="en-US" smtClean="0"/>
              <a:t>‹#›</a:t>
            </a:fld>
            <a:endParaRPr lang="en-US"/>
          </a:p>
        </p:txBody>
      </p:sp>
    </p:spTree>
    <p:extLst>
      <p:ext uri="{BB962C8B-B14F-4D97-AF65-F5344CB8AC3E}">
        <p14:creationId xmlns:p14="http://schemas.microsoft.com/office/powerpoint/2010/main" val="24912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3DCFEDA-72CC-49AE-8EB2-B7E602F97D6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527FA6B9-6D5A-45AB-BE7A-E73CDECAABC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6C1ED2BC-458F-42F2-897A-05878875A5E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4B3EFD-018C-466C-8A91-9051B5212A57}" type="datetimeFigureOut">
              <a:rPr lang="en-US" smtClean="0"/>
              <a:t>1/4/2022</a:t>
            </a:fld>
            <a:endParaRPr lang="en-US"/>
          </a:p>
        </p:txBody>
      </p:sp>
      <p:sp>
        <p:nvSpPr>
          <p:cNvPr id="5" name="מציין מיקום של כותרת תחתונה 4">
            <a:extLst>
              <a:ext uri="{FF2B5EF4-FFF2-40B4-BE49-F238E27FC236}">
                <a16:creationId xmlns:a16="http://schemas.microsoft.com/office/drawing/2014/main" id="{D41E18C8-D311-4480-A56C-A6EBBC9A0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D47D21EB-AC9C-4A18-9B1D-7311FA60E5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33A149-6448-440E-837C-28AFA31733AF}" type="slidenum">
              <a:rPr lang="en-US" smtClean="0"/>
              <a:t>‹#›</a:t>
            </a:fld>
            <a:endParaRPr lang="en-US"/>
          </a:p>
        </p:txBody>
      </p:sp>
    </p:spTree>
    <p:extLst>
      <p:ext uri="{BB962C8B-B14F-4D97-AF65-F5344CB8AC3E}">
        <p14:creationId xmlns:p14="http://schemas.microsoft.com/office/powerpoint/2010/main" val="256156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E0FE9432-CA30-4B81-8B54-DFBA3A20B63F}"/>
              </a:ext>
            </a:extLst>
          </p:cNvPr>
          <p:cNvSpPr>
            <a:spLocks noGrp="1"/>
          </p:cNvSpPr>
          <p:nvPr>
            <p:ph type="subTitle" idx="1"/>
          </p:nvPr>
        </p:nvSpPr>
        <p:spPr>
          <a:xfrm>
            <a:off x="1524000" y="452582"/>
            <a:ext cx="9144000" cy="4805219"/>
          </a:xfrm>
        </p:spPr>
        <p:txBody>
          <a:bodyPr/>
          <a:lstStyle/>
          <a:p>
            <a:pPr algn="l"/>
            <a:r>
              <a:rPr lang="en-US" sz="4000" dirty="0">
                <a:latin typeface="Arial" panose="020B0604020202020204" pitchFamily="34" charset="0"/>
                <a:cs typeface="Arial" panose="020B0604020202020204" pitchFamily="34" charset="0"/>
              </a:rPr>
              <a:t> </a:t>
            </a:r>
            <a:r>
              <a:rPr lang="en-US" sz="4000" dirty="0">
                <a:solidFill>
                  <a:schemeClr val="accent1"/>
                </a:solidFill>
                <a:latin typeface="Arial" panose="020B0604020202020204" pitchFamily="34" charset="0"/>
                <a:cs typeface="Arial" panose="020B0604020202020204" pitchFamily="34" charset="0"/>
              </a:rPr>
              <a:t>Precise Measurement of Dolomite</a:t>
            </a:r>
          </a:p>
          <a:p>
            <a:pPr algn="l"/>
            <a:r>
              <a:rPr lang="en-US" sz="4000" dirty="0">
                <a:solidFill>
                  <a:schemeClr val="accent1"/>
                </a:solidFill>
                <a:latin typeface="Arial" panose="020B0604020202020204" pitchFamily="34" charset="0"/>
                <a:cs typeface="Arial" panose="020B0604020202020204" pitchFamily="34" charset="0"/>
              </a:rPr>
              <a:t> Content and its link to dissolved</a:t>
            </a:r>
          </a:p>
          <a:p>
            <a:pPr algn="l"/>
            <a:r>
              <a:rPr lang="en-US" sz="4000" dirty="0">
                <a:solidFill>
                  <a:schemeClr val="accent1"/>
                </a:solidFill>
                <a:latin typeface="Arial" panose="020B0604020202020204" pitchFamily="34" charset="0"/>
                <a:cs typeface="Arial" panose="020B0604020202020204" pitchFamily="34" charset="0"/>
              </a:rPr>
              <a:t> Magnesium in Marine Sediments</a:t>
            </a:r>
          </a:p>
          <a:p>
            <a:pPr algn="l"/>
            <a:endParaRPr lang="en-US" sz="4000" dirty="0">
              <a:solidFill>
                <a:schemeClr val="accent1"/>
              </a:solidFill>
              <a:latin typeface="Arial" panose="020B0604020202020204" pitchFamily="34" charset="0"/>
              <a:cs typeface="Arial" panose="020B0604020202020204" pitchFamily="34" charset="0"/>
            </a:endParaRPr>
          </a:p>
          <a:p>
            <a:pPr algn="l" rtl="0">
              <a:lnSpc>
                <a:spcPct val="107000"/>
              </a:lnSpc>
              <a:spcAft>
                <a:spcPts val="800"/>
              </a:spcAft>
            </a:pPr>
            <a:r>
              <a:rPr lang="en-US" sz="1800" dirty="0">
                <a:effectLst/>
                <a:latin typeface="David" panose="020E0502060401010101" pitchFamily="34" charset="-79"/>
                <a:ea typeface="Calibri" panose="020F0502020204030204" pitchFamily="34" charset="0"/>
                <a:cs typeface="Arial" panose="020B0604020202020204" pitchFamily="34" charset="0"/>
              </a:rPr>
              <a:t>Written by Pazi Shacham,  Earth Science Project course – 20575 at the Open University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800" dirty="0">
                <a:effectLst/>
                <a:latin typeface="David" panose="020E0502060401010101" pitchFamily="34" charset="-79"/>
                <a:ea typeface="Calibri" panose="020F0502020204030204" pitchFamily="34" charset="0"/>
                <a:cs typeface="Arial" panose="020B0604020202020204" pitchFamily="34" charset="0"/>
              </a:rPr>
              <a:t>Guidance : </a:t>
            </a:r>
            <a:r>
              <a:rPr lang="en-US" sz="1800" dirty="0">
                <a:solidFill>
                  <a:srgbClr val="222222"/>
                </a:solidFill>
                <a:effectLst/>
                <a:latin typeface="Times New Roman" panose="02020603050405020304" pitchFamily="18" charset="0"/>
                <a:ea typeface="Times New Roman" panose="02020603050405020304" pitchFamily="18" charset="0"/>
                <a:cs typeface="Arial" panose="020B0604020202020204" pitchFamily="34" charset="0"/>
              </a:rPr>
              <a:t>Eyal Wurgaft,(PhD ,Lecturer the Avinoam Adam Dept. of Natural Sciences the Open University of Israel)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Arial" panose="020B0604020202020204" pitchFamily="34" charset="0"/>
              </a:rPr>
              <a:t>Tuesday, January 4, 2022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4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98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l"/>
            <a:r>
              <a:rPr lang="en-US" sz="3200" dirty="0">
                <a:latin typeface="Times New Roman" panose="02020603050405020304" pitchFamily="18" charset="0"/>
                <a:cs typeface="Times New Roman" panose="02020603050405020304" pitchFamily="18" charset="0"/>
              </a:rPr>
              <a:t>             Introduction </a:t>
            </a:r>
            <a:r>
              <a:rPr lang="en-US" sz="3200" dirty="0">
                <a:effectLst/>
                <a:latin typeface="Times New Roman" panose="02020603050405020304" pitchFamily="18" charset="0"/>
                <a:ea typeface="Calibri" panose="020F0502020204030204" pitchFamily="34" charset="0"/>
              </a:rPr>
              <a:t>continue: Shalev et.al 2019 study</a:t>
            </a:r>
            <a:endParaRPr lang="en-US" sz="3200" dirty="0">
              <a:latin typeface="Times New Roman" panose="02020603050405020304" pitchFamily="18" charset="0"/>
              <a:cs typeface="Times New Roman" panose="02020603050405020304" pitchFamily="18" charset="0"/>
            </a:endParaRPr>
          </a:p>
        </p:txBody>
      </p:sp>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2"/>
            <a:ext cx="10515600" cy="5569527"/>
          </a:xfrm>
        </p:spPr>
        <p:txBody>
          <a:bodyPr>
            <a:normAutofit lnSpcReduction="10000"/>
          </a:bodyPr>
          <a:lstStyle/>
          <a:p>
            <a:pPr marL="0" indent="0" algn="l" rtl="0">
              <a:buNone/>
            </a:pPr>
            <a:r>
              <a:rPr lang="en-US" sz="2800" dirty="0">
                <a:effectLst/>
                <a:latin typeface="Times New Roman" panose="02020603050405020304" pitchFamily="18" charset="0"/>
                <a:ea typeface="Calibri" panose="020F0502020204030204" pitchFamily="34" charset="0"/>
              </a:rPr>
              <a:t>Mg removal is temperature dependent, and the range of influence is 20-65</a:t>
            </a:r>
            <a:r>
              <a:rPr lang="en-US" sz="2800" dirty="0">
                <a:effectLst/>
                <a:latin typeface="Times New Roman" panose="02020603050405020304" pitchFamily="18" charset="0"/>
                <a:ea typeface="Times New Roman" panose="02020603050405020304" pitchFamily="18" charset="0"/>
              </a:rPr>
              <a:t>°C. </a:t>
            </a:r>
            <a:r>
              <a:rPr lang="en-US" sz="2800" dirty="0">
                <a:effectLst/>
                <a:latin typeface="Times New Roman" panose="02020603050405020304" pitchFamily="18" charset="0"/>
                <a:ea typeface="Calibri" panose="020F0502020204030204" pitchFamily="34" charset="0"/>
              </a:rPr>
              <a:t>The input Mg flux amount to the seawater is known quantitively and so the amount of flux removed by the HTH system (Berner and Berner , 1996; </a:t>
            </a:r>
            <a:r>
              <a:rPr lang="en-US" sz="2800" dirty="0" err="1">
                <a:effectLst/>
                <a:latin typeface="Times New Roman" panose="02020603050405020304" pitchFamily="18" charset="0"/>
                <a:ea typeface="Calibri" panose="020F0502020204030204" pitchFamily="34" charset="0"/>
              </a:rPr>
              <a:t>Elderfield</a:t>
            </a:r>
            <a:r>
              <a:rPr lang="en-US" sz="2800" dirty="0">
                <a:effectLst/>
                <a:latin typeface="Times New Roman" panose="02020603050405020304" pitchFamily="18" charset="0"/>
                <a:ea typeface="Calibri" panose="020F0502020204030204" pitchFamily="34" charset="0"/>
              </a:rPr>
              <a:t>, H. &amp; Schultz, 1996; Holland, 2005; Vance, D., Teagle, D. A. H. &amp; Foster, G. L., 2009). In contrast, estimation of Mg flux into LTH systems was unknown and the study estimates it first time. The next slide </a:t>
            </a:r>
            <a:r>
              <a:rPr lang="en-US" sz="2800" dirty="0">
                <a:effectLst/>
                <a:latin typeface="Times New Roman" panose="02020603050405020304" pitchFamily="18" charset="0"/>
                <a:ea typeface="Calibri" panose="020F0502020204030204" pitchFamily="34" charset="0"/>
                <a:cs typeface="Arial" panose="020B0604020202020204" pitchFamily="34" charset="0"/>
              </a:rPr>
              <a:t>presents schematically the hydrothermal systems and show Mg concentration change vs Sediment Basement Interface (SBI) temperature in LTH fluids (data </a:t>
            </a:r>
            <a:r>
              <a:rPr lang="en-US" sz="2800" dirty="0">
                <a:effectLst/>
                <a:latin typeface="Times New Roman" panose="02020603050405020304" pitchFamily="18" charset="0"/>
                <a:ea typeface="Calibri" panose="020F0502020204030204" pitchFamily="34" charset="0"/>
              </a:rPr>
              <a:t>is from Wheat et.al, 2017,2003,2004,2013 , Fisher et. al, 2012 and Fisher and Wheat, 2012).</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dirty="0">
                <a:effectLst/>
                <a:latin typeface="Times New Roman" panose="02020603050405020304" pitchFamily="18" charset="0"/>
                <a:ea typeface="Calibri" panose="020F0502020204030204" pitchFamily="34" charset="0"/>
                <a:cs typeface="Arial" panose="020B0604020202020204" pitchFamily="34" charset="0"/>
              </a:rPr>
              <a:t>The blue dashed line shows the seawater (</a:t>
            </a:r>
            <a:r>
              <a:rPr lang="en-US" dirty="0" err="1">
                <a:effectLst/>
                <a:latin typeface="Times New Roman" panose="02020603050405020304" pitchFamily="18" charset="0"/>
                <a:ea typeface="Calibri" panose="020F0502020204030204" pitchFamily="34" charset="0"/>
                <a:cs typeface="Arial" panose="020B0604020202020204" pitchFamily="34" charset="0"/>
              </a:rPr>
              <a:t>sw</a:t>
            </a:r>
            <a:r>
              <a:rPr lang="en-US" dirty="0">
                <a:effectLst/>
                <a:latin typeface="Times New Roman" panose="02020603050405020304" pitchFamily="18" charset="0"/>
                <a:ea typeface="Calibri" panose="020F0502020204030204" pitchFamily="34" charset="0"/>
                <a:cs typeface="Arial" panose="020B0604020202020204" pitchFamily="34" charset="0"/>
              </a:rPr>
              <a:t>) concentration level (53 mmol/kg). The gray-solid line (H&amp;S) is a modeled temperature dependence taken from Higgins and </a:t>
            </a:r>
            <a:r>
              <a:rPr lang="en-US" dirty="0" err="1">
                <a:effectLst/>
                <a:latin typeface="Times New Roman" panose="02020603050405020304" pitchFamily="18" charset="0"/>
                <a:ea typeface="Calibri" panose="020F0502020204030204" pitchFamily="34" charset="0"/>
                <a:cs typeface="Arial" panose="020B0604020202020204" pitchFamily="34" charset="0"/>
              </a:rPr>
              <a:t>Schrag</a:t>
            </a:r>
            <a:r>
              <a:rPr lang="en-US" dirty="0">
                <a:effectLst/>
                <a:latin typeface="Times New Roman" panose="02020603050405020304" pitchFamily="18" charset="0"/>
                <a:ea typeface="Calibri" panose="020F0502020204030204" pitchFamily="34" charset="0"/>
                <a:cs typeface="Arial" panose="020B0604020202020204" pitchFamily="34" charset="0"/>
              </a:rPr>
              <a:t>, 2010) (picture taken from Shalev et al., 2019)</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r>
              <a:rPr lang="en-US" dirty="0">
                <a:effectLst/>
                <a:latin typeface="Times New Roman" panose="02020603050405020304" pitchFamily="18" charset="0"/>
                <a:ea typeface="Calibri" panose="020F050202020403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743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DD794F9-CA50-4872-A5C0-7E961EDAE5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54" y="849224"/>
            <a:ext cx="11547108" cy="4477378"/>
          </a:xfrm>
          <a:prstGeom prst="rect">
            <a:avLst/>
          </a:prstGeom>
          <a:noFill/>
          <a:ln>
            <a:noFill/>
          </a:ln>
        </p:spPr>
      </p:pic>
    </p:spTree>
    <p:extLst>
      <p:ext uri="{BB962C8B-B14F-4D97-AF65-F5344CB8AC3E}">
        <p14:creationId xmlns:p14="http://schemas.microsoft.com/office/powerpoint/2010/main" val="67850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918BD6-033A-40C9-AEE0-7CEFC62F739B}"/>
              </a:ext>
            </a:extLst>
          </p:cNvPr>
          <p:cNvSpPr>
            <a:spLocks noGrp="1"/>
          </p:cNvSpPr>
          <p:nvPr>
            <p:ph type="title"/>
          </p:nvPr>
        </p:nvSpPr>
        <p:spPr>
          <a:xfrm>
            <a:off x="838200" y="365125"/>
            <a:ext cx="10515600" cy="660111"/>
          </a:xfrm>
        </p:spPr>
        <p:txBody>
          <a:bodyPr>
            <a:normAutofit fontScale="90000"/>
          </a:bodyPr>
          <a:lstStyle/>
          <a:p>
            <a:pPr algn="l" rtl="0"/>
            <a:r>
              <a:rPr lang="en-US" sz="4400" dirty="0">
                <a:effectLst/>
                <a:latin typeface="Times New Roman" panose="02020603050405020304" pitchFamily="18" charset="0"/>
                <a:ea typeface="Calibri" panose="020F0502020204030204" pitchFamily="34" charset="0"/>
              </a:rPr>
              <a:t>              Shalev et.al 2019 study - continue</a:t>
            </a:r>
            <a:endParaRPr lang="en-US"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786461DC-8063-4ADC-9347-586608E87359}"/>
                  </a:ext>
                </a:extLst>
              </p:cNvPr>
              <p:cNvSpPr>
                <a:spLocks noGrp="1"/>
              </p:cNvSpPr>
              <p:nvPr>
                <p:ph idx="1"/>
              </p:nvPr>
            </p:nvSpPr>
            <p:spPr>
              <a:xfrm>
                <a:off x="838200" y="1200727"/>
                <a:ext cx="10515600" cy="5126182"/>
              </a:xfrm>
            </p:spPr>
            <p:txBody>
              <a:bodyPr>
                <a:normAutofit lnSpcReduction="10000"/>
              </a:bodyPr>
              <a:lstStyle/>
              <a:p>
                <a:pPr marL="0" indent="0" algn="l" rtl="0">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gn="l" rtl="0">
                  <a:buNone/>
                </a:pPr>
                <a:r>
                  <a:rPr lang="en-US" dirty="0">
                    <a:latin typeface="Times New Roman" panose="02020603050405020304" pitchFamily="18" charset="0"/>
                    <a:ea typeface="Calibri" panose="020F0502020204030204" pitchFamily="34" charset="0"/>
                    <a:cs typeface="Times New Roman" panose="02020603050405020304" pitchFamily="18" charset="0"/>
                  </a:rPr>
                  <a:t>T</a:t>
                </a:r>
                <a:r>
                  <a:rPr lang="en-US" dirty="0">
                    <a:effectLst/>
                    <a:latin typeface="Times New Roman" panose="02020603050405020304" pitchFamily="18" charset="0"/>
                    <a:ea typeface="Calibri" panose="020F0502020204030204" pitchFamily="34" charset="0"/>
                    <a:cs typeface="Times New Roman" panose="02020603050405020304" pitchFamily="18" charset="0"/>
                  </a:rPr>
                  <a:t>he study explores the values of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and related fractionation factors. The </a:t>
                </a:r>
                <a:r>
                  <a:rPr lang="en-US" dirty="0">
                    <a:latin typeface="Times New Roman" panose="02020603050405020304" pitchFamily="18" charset="0"/>
                    <a:cs typeface="Times New Roman" panose="02020603050405020304" pitchFamily="18" charset="0"/>
                  </a:rPr>
                  <a:t>isotope fractionation that seen upon Mg removal from LTH water flux and sinks in the solid crust, defined as:</a:t>
                </a:r>
                <a:r>
                  <a:rPr lang="en-US"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ε</m:t>
                        </m:r>
                      </m:e>
                      <m:sub>
                        <m:r>
                          <a:rPr lang="en-US" i="1">
                            <a:latin typeface="Cambria Math" panose="02040503050406030204" pitchFamily="18" charset="0"/>
                          </a:rPr>
                          <m:t>𝑠𝑜𝑙𝑖𝑑</m:t>
                        </m:r>
                        <m:r>
                          <a:rPr lang="en-US" i="1">
                            <a:latin typeface="Cambria Math" panose="02040503050406030204" pitchFamily="18" charset="0"/>
                          </a:rPr>
                          <m:t>−</m:t>
                        </m:r>
                        <m:r>
                          <a:rPr lang="en-US" i="1">
                            <a:latin typeface="Cambria Math" panose="02040503050406030204" pitchFamily="18" charset="0"/>
                          </a:rPr>
                          <m:t>𝑓𝑙𝑢𝑖𝑑</m:t>
                        </m:r>
                      </m:sub>
                    </m:sSub>
                  </m:oMath>
                </a14:m>
                <a:r>
                  <a:rPr lang="en-US" dirty="0">
                    <a:latin typeface="Times New Roman" panose="02020603050405020304" pitchFamily="18" charset="0"/>
                    <a:cs typeface="Times New Roman" panose="02020603050405020304" pitchFamily="18" charset="0"/>
                  </a:rPr>
                  <a:t> =</a:t>
                </a:r>
              </a:p>
              <a:p>
                <a:pPr marL="0" indent="0" algn="l" rtl="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𝑠𝑜𝑙𝑖𝑑</m:t>
                        </m:r>
                        <m:r>
                          <a:rPr lang="en-US" i="1">
                            <a:latin typeface="Cambria Math" panose="02040503050406030204" pitchFamily="18" charset="0"/>
                          </a:rPr>
                          <m:t>−</m:t>
                        </m:r>
                        <m:r>
                          <a:rPr lang="en-US" i="1">
                            <a:latin typeface="Cambria Math" panose="02040503050406030204" pitchFamily="18" charset="0"/>
                          </a:rPr>
                          <m:t>𝑓𝑙𝑢𝑖𝑑</m:t>
                        </m:r>
                      </m:sub>
                    </m:sSub>
                  </m:oMath>
                </a14:m>
                <a:r>
                  <a:rPr lang="en-US" dirty="0">
                    <a:latin typeface="Times New Roman" panose="02020603050405020304" pitchFamily="18" charset="0"/>
                    <a:cs typeface="Times New Roman" panose="02020603050405020304" pitchFamily="18" charset="0"/>
                  </a:rPr>
                  <a:t> – 1) * 1000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𝑠𝑜𝑙𝑖𝑑</m:t>
                        </m:r>
                        <m:r>
                          <a:rPr lang="en-US" i="1">
                            <a:latin typeface="Cambria Math" panose="02040503050406030204" pitchFamily="18" charset="0"/>
                          </a:rPr>
                          <m:t>−</m:t>
                        </m:r>
                        <m:r>
                          <a:rPr lang="en-US" i="1">
                            <a:latin typeface="Cambria Math" panose="02040503050406030204" pitchFamily="18" charset="0"/>
                          </a:rPr>
                          <m:t>𝑓𝑙𝑢𝑖𝑑</m:t>
                        </m:r>
                      </m:sub>
                    </m:sSub>
                  </m:oMath>
                </a14:m>
                <a:r>
                  <a:rPr lang="en-US" dirty="0">
                    <a:latin typeface="Times New Roman" panose="02020603050405020304" pitchFamily="18" charset="0"/>
                    <a:cs typeface="Times New Roman" panose="02020603050405020304" pitchFamily="18" charset="0"/>
                  </a:rPr>
                  <a:t> = (</a:t>
                </a:r>
                <a:r>
                  <a:rPr lang="en-US" b="1" baseline="30000" dirty="0">
                    <a:latin typeface="Times New Roman" panose="02020603050405020304" pitchFamily="18" charset="0"/>
                    <a:cs typeface="Times New Roman" panose="02020603050405020304" pitchFamily="18" charset="0"/>
                  </a:rPr>
                  <a:t>26</a:t>
                </a:r>
                <a:r>
                  <a:rPr lang="en-US" dirty="0">
                    <a:latin typeface="Times New Roman" panose="02020603050405020304" pitchFamily="18" charset="0"/>
                    <a:cs typeface="Times New Roman" panose="02020603050405020304" pitchFamily="18" charset="0"/>
                  </a:rPr>
                  <a:t>Mg/</a:t>
                </a:r>
                <a:r>
                  <a:rPr lang="en-US" b="1" baseline="30000" dirty="0">
                    <a:latin typeface="Times New Roman" panose="02020603050405020304" pitchFamily="18" charset="0"/>
                    <a:cs typeface="Times New Roman" panose="02020603050405020304" pitchFamily="18" charset="0"/>
                  </a:rPr>
                  <a:t>24</a:t>
                </a:r>
                <a:r>
                  <a:rPr lang="en-US" dirty="0">
                    <a:latin typeface="Times New Roman" panose="02020603050405020304" pitchFamily="18" charset="0"/>
                    <a:cs typeface="Times New Roman" panose="02020603050405020304" pitchFamily="18" charset="0"/>
                  </a:rPr>
                  <a:t>Mg)solid / </a:t>
                </a:r>
                <a:r>
                  <a:rPr lang="en-US" b="1" baseline="30000" dirty="0">
                    <a:latin typeface="Times New Roman" panose="02020603050405020304" pitchFamily="18" charset="0"/>
                    <a:cs typeface="Times New Roman" panose="02020603050405020304" pitchFamily="18" charset="0"/>
                  </a:rPr>
                  <a:t>26</a:t>
                </a:r>
                <a:r>
                  <a:rPr lang="en-US" dirty="0">
                    <a:latin typeface="Times New Roman" panose="02020603050405020304" pitchFamily="18" charset="0"/>
                    <a:cs typeface="Times New Roman" panose="02020603050405020304" pitchFamily="18" charset="0"/>
                  </a:rPr>
                  <a:t>Mg/</a:t>
                </a:r>
                <a:r>
                  <a:rPr lang="en-US" b="1" baseline="30000" dirty="0">
                    <a:latin typeface="Times New Roman" panose="02020603050405020304" pitchFamily="18" charset="0"/>
                    <a:cs typeface="Times New Roman" panose="02020603050405020304" pitchFamily="18" charset="0"/>
                  </a:rPr>
                  <a:t>24</a:t>
                </a:r>
                <a:r>
                  <a:rPr lang="en-US" dirty="0">
                    <a:latin typeface="Times New Roman" panose="02020603050405020304" pitchFamily="18" charset="0"/>
                    <a:cs typeface="Times New Roman" panose="02020603050405020304" pitchFamily="18" charset="0"/>
                  </a:rPr>
                  <a:t>Mg)fluid . Similarly, the terms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ε</m:t>
                        </m:r>
                      </m:e>
                      <m:sub>
                        <m:r>
                          <m:rPr>
                            <m:sty m:val="p"/>
                          </m:rPr>
                          <a:rPr lang="en-US">
                            <a:latin typeface="Cambria Math" panose="02040503050406030204" pitchFamily="18" charset="0"/>
                          </a:rPr>
                          <m:t>dol</m:t>
                        </m:r>
                        <m:r>
                          <a:rPr lang="en-US" i="1">
                            <a:latin typeface="Cambria Math" panose="02040503050406030204" pitchFamily="18" charset="0"/>
                          </a:rPr>
                          <m:t>−</m:t>
                        </m:r>
                        <m:r>
                          <m:rPr>
                            <m:sty m:val="p"/>
                          </m:rPr>
                          <a:rPr lang="en-US">
                            <a:latin typeface="Cambria Math" panose="02040503050406030204" pitchFamily="18" charset="0"/>
                          </a:rPr>
                          <m:t>sw</m:t>
                        </m:r>
                      </m:sub>
                    </m:sSub>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ε</m:t>
                        </m:r>
                      </m:e>
                      <m:sub>
                        <m:r>
                          <m:rPr>
                            <m:sty m:val="p"/>
                          </m:rPr>
                          <a:rPr lang="en-US">
                            <a:latin typeface="Cambria Math" panose="02040503050406030204" pitchFamily="18" charset="0"/>
                          </a:rPr>
                          <m:t>LTH</m:t>
                        </m:r>
                        <m:r>
                          <a:rPr lang="en-US" i="1">
                            <a:latin typeface="Cambria Math" panose="02040503050406030204" pitchFamily="18" charset="0"/>
                          </a:rPr>
                          <m:t>−</m:t>
                        </m:r>
                        <m:r>
                          <m:rPr>
                            <m:sty m:val="p"/>
                          </m:rPr>
                          <a:rPr lang="en-US">
                            <a:latin typeface="Cambria Math" panose="02040503050406030204" pitchFamily="18" charset="0"/>
                          </a:rPr>
                          <m:t>sw</m:t>
                        </m:r>
                      </m:sub>
                    </m:sSub>
                  </m:oMath>
                </a14:m>
                <a:r>
                  <a:rPr lang="en-US" dirty="0">
                    <a:latin typeface="Times New Roman" panose="02020603050405020304" pitchFamily="18" charset="0"/>
                    <a:cs typeface="Times New Roman" panose="02020603050405020304" pitchFamily="18" charset="0"/>
                  </a:rPr>
                  <a:t> are the isotope enrichment factors during dolomite formation and LTH alteration respectively, reflect the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δ</m:t>
                        </m:r>
                      </m:e>
                      <m:sup>
                        <m:r>
                          <a:rPr lang="en-US" i="1">
                            <a:latin typeface="Cambria Math" panose="02040503050406030204" pitchFamily="18" charset="0"/>
                          </a:rPr>
                          <m:t>26</m:t>
                        </m:r>
                      </m:sup>
                    </m:sSup>
                    <m:r>
                      <m:rPr>
                        <m:sty m:val="p"/>
                      </m:rPr>
                      <a:rPr lang="en-US">
                        <a:latin typeface="Cambria Math" panose="02040503050406030204" pitchFamily="18" charset="0"/>
                      </a:rPr>
                      <m:t>Mg</m:t>
                    </m:r>
                  </m:oMath>
                </a14:m>
                <a:r>
                  <a:rPr lang="en-US" dirty="0">
                    <a:latin typeface="Times New Roman" panose="02020603050405020304" pitchFamily="18" charset="0"/>
                    <a:cs typeface="Times New Roman" panose="02020603050405020304" pitchFamily="18" charset="0"/>
                  </a:rPr>
                  <a:t> values of dolomite and LTH water flux relative to seawater. </a:t>
                </a:r>
              </a:p>
              <a:p>
                <a:pPr marL="0" indent="0" algn="l" rtl="0">
                  <a:buNone/>
                </a:pPr>
                <a:r>
                  <a:rPr lang="en-US" dirty="0">
                    <a:effectLst/>
                    <a:latin typeface="Times New Roman" panose="02020603050405020304" pitchFamily="18" charset="0"/>
                    <a:ea typeface="Calibri" panose="020F0502020204030204" pitchFamily="34" charset="0"/>
                  </a:rPr>
                  <a:t>The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rPr>
                  <a:t> value of modern seawater is -0.83‰ (</a:t>
                </a:r>
                <a:r>
                  <a:rPr lang="en-US" dirty="0">
                    <a:effectLst/>
                    <a:latin typeface="Times New Roman" panose="02020603050405020304" pitchFamily="18" charset="0"/>
                    <a:ea typeface="Calibri" panose="020F0502020204030204" pitchFamily="34" charset="0"/>
                  </a:rPr>
                  <a:t>Foster, G. L., Pogge Von </a:t>
                </a:r>
                <a:r>
                  <a:rPr lang="en-US" dirty="0" err="1">
                    <a:effectLst/>
                    <a:latin typeface="Times New Roman" panose="02020603050405020304" pitchFamily="18" charset="0"/>
                    <a:ea typeface="Calibri" panose="020F0502020204030204" pitchFamily="34" charset="0"/>
                  </a:rPr>
                  <a:t>Strandmann</a:t>
                </a:r>
                <a:r>
                  <a:rPr lang="en-US" dirty="0">
                    <a:effectLst/>
                    <a:latin typeface="Times New Roman" panose="02020603050405020304" pitchFamily="18" charset="0"/>
                    <a:ea typeface="Calibri" panose="020F0502020204030204" pitchFamily="34" charset="0"/>
                  </a:rPr>
                  <a:t>, P. A. E. &amp; Rae, J. W. B. , 2010; Ling, M. X. et al.,2011  </a:t>
                </a:r>
                <a:r>
                  <a:rPr lang="en-US" dirty="0">
                    <a:effectLst/>
                    <a:latin typeface="Times New Roman" panose="02020603050405020304" pitchFamily="18" charset="0"/>
                    <a:ea typeface="Times New Roman" panose="02020603050405020304" pitchFamily="18" charset="0"/>
                  </a:rPr>
                  <a:t>). </a:t>
                </a:r>
                <a:endParaRPr lang="en-US" dirty="0"/>
              </a:p>
            </p:txBody>
          </p:sp>
        </mc:Choice>
        <mc:Fallback xmlns="">
          <p:sp>
            <p:nvSpPr>
              <p:cNvPr id="3" name="מציין מיקום תוכן 2">
                <a:extLst>
                  <a:ext uri="{FF2B5EF4-FFF2-40B4-BE49-F238E27FC236}">
                    <a16:creationId xmlns:a16="http://schemas.microsoft.com/office/drawing/2014/main" id="{786461DC-8063-4ADC-9347-586608E87359}"/>
                  </a:ext>
                </a:extLst>
              </p:cNvPr>
              <p:cNvSpPr>
                <a:spLocks noGrp="1" noRot="1" noChangeAspect="1" noMove="1" noResize="1" noEditPoints="1" noAdjustHandles="1" noChangeArrowheads="1" noChangeShapeType="1" noTextEdit="1"/>
              </p:cNvSpPr>
              <p:nvPr>
                <p:ph idx="1"/>
              </p:nvPr>
            </p:nvSpPr>
            <p:spPr>
              <a:xfrm>
                <a:off x="838200" y="1200727"/>
                <a:ext cx="10515600" cy="5126182"/>
              </a:xfrm>
              <a:blipFill>
                <a:blip r:embed="rId2"/>
                <a:stretch>
                  <a:fillRect l="-1217" r="-2783"/>
                </a:stretch>
              </a:blipFill>
            </p:spPr>
            <p:txBody>
              <a:bodyPr/>
              <a:lstStyle/>
              <a:p>
                <a:r>
                  <a:rPr lang="en-US">
                    <a:noFill/>
                  </a:rPr>
                  <a:t> </a:t>
                </a:r>
              </a:p>
            </p:txBody>
          </p:sp>
        </mc:Fallback>
      </mc:AlternateContent>
    </p:spTree>
    <p:extLst>
      <p:ext uri="{BB962C8B-B14F-4D97-AF65-F5344CB8AC3E}">
        <p14:creationId xmlns:p14="http://schemas.microsoft.com/office/powerpoint/2010/main" val="364118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918BD6-033A-40C9-AEE0-7CEFC62F739B}"/>
              </a:ext>
            </a:extLst>
          </p:cNvPr>
          <p:cNvSpPr>
            <a:spLocks noGrp="1"/>
          </p:cNvSpPr>
          <p:nvPr>
            <p:ph type="title"/>
          </p:nvPr>
        </p:nvSpPr>
        <p:spPr>
          <a:xfrm>
            <a:off x="838200" y="365125"/>
            <a:ext cx="10515600" cy="660111"/>
          </a:xfrm>
        </p:spPr>
        <p:txBody>
          <a:bodyPr>
            <a:normAutofit fontScale="90000"/>
          </a:bodyPr>
          <a:lstStyle/>
          <a:p>
            <a:pPr algn="l" rtl="0"/>
            <a:r>
              <a:rPr lang="en-US" sz="4400" dirty="0">
                <a:effectLst/>
                <a:latin typeface="Times New Roman" panose="02020603050405020304" pitchFamily="18" charset="0"/>
                <a:ea typeface="Calibri" panose="020F0502020204030204" pitchFamily="34" charset="0"/>
              </a:rPr>
              <a:t>              Shalev et.al 2019 study - continue</a:t>
            </a:r>
            <a:endParaRPr lang="en-US"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786461DC-8063-4ADC-9347-586608E87359}"/>
                  </a:ext>
                </a:extLst>
              </p:cNvPr>
              <p:cNvSpPr>
                <a:spLocks noGrp="1"/>
              </p:cNvSpPr>
              <p:nvPr>
                <p:ph idx="1"/>
              </p:nvPr>
            </p:nvSpPr>
            <p:spPr>
              <a:xfrm>
                <a:off x="838200" y="1200727"/>
                <a:ext cx="10515600" cy="5126182"/>
              </a:xfrm>
            </p:spPr>
            <p:txBody>
              <a:bodyPr>
                <a:normAutofit/>
              </a:bodyPr>
              <a:lstStyle/>
              <a:p>
                <a:pPr marL="0" indent="0" algn="l" rtl="0">
                  <a:buNone/>
                </a:pPr>
                <a:endParaRPr lang="en-US" dirty="0">
                  <a:effectLst/>
                  <a:latin typeface="Times New Roman" panose="02020603050405020304" pitchFamily="18" charset="0"/>
                  <a:ea typeface="Times New Roman" panose="02020603050405020304" pitchFamily="18" charset="0"/>
                </a:endParaRPr>
              </a:p>
              <a:p>
                <a:pPr marL="0" indent="0" algn="l" rtl="0">
                  <a:buNone/>
                </a:pPr>
                <a:r>
                  <a:rPr lang="en-US" dirty="0">
                    <a:effectLst/>
                    <a:latin typeface="Times New Roman" panose="02020603050405020304" pitchFamily="18" charset="0"/>
                    <a:ea typeface="Times New Roman" panose="02020603050405020304" pitchFamily="18" charset="0"/>
                  </a:rPr>
                  <a:t>The study presents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rPr>
                  <a:t> values in LTH fluids by measurement of samples under a wide range of SBI temperatures (6 – 64°C) and in accordance, Mg concentrations (1.3 – 52.5 mmol/kg) from sites sampled. </a:t>
                </a:r>
                <a:r>
                  <a:rPr lang="en-US" dirty="0">
                    <a:latin typeface="Times New Roman" panose="02020603050405020304" pitchFamily="18" charset="0"/>
                    <a:cs typeface="Times New Roman" panose="02020603050405020304" pitchFamily="18" charset="0"/>
                  </a:rPr>
                  <a:t>One of the study findings is that the Mg heavy isotope removal is temperature dependent.</a:t>
                </a:r>
              </a:p>
              <a:p>
                <a:pPr marL="0" indent="0" algn="l" rtl="0">
                  <a:buNone/>
                </a:pPr>
                <a:r>
                  <a:rPr lang="en-US" dirty="0">
                    <a:effectLst/>
                    <a:latin typeface="Times New Roman" panose="02020603050405020304" pitchFamily="18" charset="0"/>
                    <a:ea typeface="Times New Roman" panose="02020603050405020304" pitchFamily="18" charset="0"/>
                  </a:rPr>
                  <a:t>The Mg isotope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rPr>
                  <a:t> values have been measured as a function of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Mg</m:t>
                        </m:r>
                      </m:sub>
                    </m:sSub>
                  </m:oMath>
                </a14:m>
                <a:r>
                  <a:rPr lang="en-US" dirty="0">
                    <a:effectLst/>
                    <a:latin typeface="Times New Roman" panose="02020603050405020304" pitchFamily="18" charset="0"/>
                    <a:ea typeface="Times New Roman" panose="02020603050405020304" pitchFamily="18" charset="0"/>
                  </a:rPr>
                  <a:t> ,the remaining fraction of Mg concentration relative to bottom seawater (as shown in Higgins and </a:t>
                </a:r>
                <a:r>
                  <a:rPr lang="en-US" dirty="0" err="1">
                    <a:effectLst/>
                    <a:latin typeface="Times New Roman" panose="02020603050405020304" pitchFamily="18" charset="0"/>
                    <a:ea typeface="Calibri" panose="020F0502020204030204" pitchFamily="34" charset="0"/>
                  </a:rPr>
                  <a:t>Schrag</a:t>
                </a:r>
                <a:r>
                  <a:rPr lang="en-US" dirty="0">
                    <a:effectLst/>
                    <a:latin typeface="Times New Roman" panose="02020603050405020304" pitchFamily="18" charset="0"/>
                    <a:ea typeface="Times New Roman" panose="02020603050405020304" pitchFamily="18" charset="0"/>
                  </a:rPr>
                  <a:t> study above, this concentration decreases with depth).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786461DC-8063-4ADC-9347-586608E87359}"/>
                  </a:ext>
                </a:extLst>
              </p:cNvPr>
              <p:cNvSpPr>
                <a:spLocks noGrp="1" noRot="1" noChangeAspect="1" noMove="1" noResize="1" noEditPoints="1" noAdjustHandles="1" noChangeArrowheads="1" noChangeShapeType="1" noTextEdit="1"/>
              </p:cNvSpPr>
              <p:nvPr>
                <p:ph idx="1"/>
              </p:nvPr>
            </p:nvSpPr>
            <p:spPr>
              <a:xfrm>
                <a:off x="838200" y="1200727"/>
                <a:ext cx="10515600" cy="5126182"/>
              </a:xfrm>
              <a:blipFill>
                <a:blip r:embed="rId2"/>
                <a:stretch>
                  <a:fillRect l="-1217" r="-1971"/>
                </a:stretch>
              </a:blipFill>
            </p:spPr>
            <p:txBody>
              <a:bodyPr/>
              <a:lstStyle/>
              <a:p>
                <a:r>
                  <a:rPr lang="en-US">
                    <a:noFill/>
                  </a:rPr>
                  <a:t> </a:t>
                </a:r>
              </a:p>
            </p:txBody>
          </p:sp>
        </mc:Fallback>
      </mc:AlternateContent>
    </p:spTree>
    <p:extLst>
      <p:ext uri="{BB962C8B-B14F-4D97-AF65-F5344CB8AC3E}">
        <p14:creationId xmlns:p14="http://schemas.microsoft.com/office/powerpoint/2010/main" val="19129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918BD6-033A-40C9-AEE0-7CEFC62F739B}"/>
              </a:ext>
            </a:extLst>
          </p:cNvPr>
          <p:cNvSpPr>
            <a:spLocks noGrp="1"/>
          </p:cNvSpPr>
          <p:nvPr>
            <p:ph type="title"/>
          </p:nvPr>
        </p:nvSpPr>
        <p:spPr>
          <a:xfrm>
            <a:off x="838200" y="365125"/>
            <a:ext cx="10515600" cy="660111"/>
          </a:xfrm>
        </p:spPr>
        <p:txBody>
          <a:bodyPr>
            <a:normAutofit fontScale="90000"/>
          </a:bodyPr>
          <a:lstStyle/>
          <a:p>
            <a:pPr algn="l" rtl="0"/>
            <a:r>
              <a:rPr lang="en-US" sz="4400" dirty="0">
                <a:effectLst/>
                <a:latin typeface="Times New Roman" panose="02020603050405020304" pitchFamily="18" charset="0"/>
                <a:ea typeface="Calibri" panose="020F0502020204030204" pitchFamily="34" charset="0"/>
              </a:rPr>
              <a:t>              Shalev et.al 2019 study - continue</a:t>
            </a:r>
            <a:endParaRPr lang="en-US"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786461DC-8063-4ADC-9347-586608E87359}"/>
                  </a:ext>
                </a:extLst>
              </p:cNvPr>
              <p:cNvSpPr>
                <a:spLocks noGrp="1"/>
              </p:cNvSpPr>
              <p:nvPr>
                <p:ph idx="1"/>
              </p:nvPr>
            </p:nvSpPr>
            <p:spPr>
              <a:xfrm>
                <a:off x="838200" y="1200727"/>
                <a:ext cx="10515600" cy="5126182"/>
              </a:xfrm>
            </p:spPr>
            <p:txBody>
              <a:bodyPr>
                <a:normAutofit/>
              </a:bodyPr>
              <a:lstStyle/>
              <a:p>
                <a:pPr marL="0" indent="0" algn="l" rtl="0">
                  <a:buNone/>
                </a:pPr>
                <a:endParaRPr lang="en-US" dirty="0">
                  <a:effectLst/>
                  <a:latin typeface="Times New Roman" panose="02020603050405020304" pitchFamily="18" charset="0"/>
                  <a:ea typeface="Times New Roman" panose="02020603050405020304" pitchFamily="18" charset="0"/>
                </a:endParaRPr>
              </a:p>
              <a:p>
                <a:pPr marL="0" indent="0" algn="l" rtl="0">
                  <a:buNone/>
                </a:pPr>
                <a:r>
                  <a:rPr lang="en-US" dirty="0">
                    <a:effectLst/>
                    <a:latin typeface="Times New Roman" panose="02020603050405020304" pitchFamily="18" charset="0"/>
                    <a:ea typeface="Times New Roman" panose="02020603050405020304" pitchFamily="18" charset="0"/>
                  </a:rPr>
                  <a:t>The measured values of all samples are lower than -0.83‰ , indicating preferential Mg removal of the heavy isotope into the oceanic crust. The LTH isotope fractionation </a:t>
                </a:r>
                <a14:m>
                  <m:oMath xmlns:m="http://schemas.openxmlformats.org/officeDocument/2006/math">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ε</m:t>
                        </m:r>
                      </m:e>
                      <m:sub>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solid</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fluid</m:t>
                        </m:r>
                      </m:sub>
                    </m:sSub>
                  </m:oMath>
                </a14:m>
                <a:r>
                  <a:rPr lang="en-US" dirty="0">
                    <a:solidFill>
                      <a:srgbClr val="000000"/>
                    </a:solidFill>
                    <a:effectLst/>
                    <a:latin typeface="Times New Roman" panose="02020603050405020304" pitchFamily="18" charset="0"/>
                    <a:ea typeface="Times New Roman" panose="02020603050405020304" pitchFamily="18" charset="0"/>
                  </a:rPr>
                  <a:t> e.g., crust relative to LTH water flux factors are positive in the range 0.25 – 7</a:t>
                </a:r>
                <a:r>
                  <a:rPr lang="en-US" dirty="0">
                    <a:effectLst/>
                    <a:latin typeface="Times New Roman" panose="02020603050405020304" pitchFamily="18" charset="0"/>
                    <a:ea typeface="Times New Roman" panose="02020603050405020304" pitchFamily="18" charset="0"/>
                  </a:rPr>
                  <a:t>‰. In contrast, the opposite direction reflects fractionation factor of dolomite formation, e.g., negative values of </a:t>
                </a:r>
                <a14:m>
                  <m:oMath xmlns:m="http://schemas.openxmlformats.org/officeDocument/2006/math">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ε</m:t>
                        </m:r>
                      </m:e>
                      <m:sub>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dol</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sw</m:t>
                        </m:r>
                      </m:sub>
                    </m:sSub>
                  </m:oMath>
                </a14:m>
                <a:r>
                  <a:rPr lang="en-US" dirty="0">
                    <a:solidFill>
                      <a:srgbClr val="000000"/>
                    </a:solidFill>
                    <a:effectLst/>
                    <a:latin typeface="Times New Roman" panose="02020603050405020304" pitchFamily="18" charset="0"/>
                    <a:ea typeface="Times New Roman" panose="02020603050405020304" pitchFamily="18" charset="0"/>
                  </a:rPr>
                  <a:t>, pointing again on dolomite depletion in </a:t>
                </a:r>
                <a:r>
                  <a:rPr lang="en-US" b="1" baseline="30000" dirty="0">
                    <a:effectLst/>
                    <a:latin typeface="Times New Roman" panose="02020603050405020304" pitchFamily="18" charset="0"/>
                    <a:ea typeface="Calibri" panose="020F0502020204030204" pitchFamily="34" charset="0"/>
                  </a:rPr>
                  <a:t>26</a:t>
                </a:r>
                <a:r>
                  <a:rPr lang="en-US" dirty="0">
                    <a:effectLst/>
                    <a:latin typeface="Times New Roman" panose="02020603050405020304" pitchFamily="18" charset="0"/>
                    <a:ea typeface="Calibri" panose="020F0502020204030204" pitchFamily="34" charset="0"/>
                  </a:rPr>
                  <a:t>Mg. </a:t>
                </a:r>
                <a:r>
                  <a:rPr lang="en-US" dirty="0">
                    <a:solidFill>
                      <a:srgbClr val="000000"/>
                    </a:solidFill>
                    <a:effectLst/>
                    <a:latin typeface="Times New Roman" panose="02020603050405020304" pitchFamily="18" charset="0"/>
                    <a:ea typeface="Times New Roman" panose="02020603050405020304" pitchFamily="18" charset="0"/>
                  </a:rPr>
                  <a:t>The familiar phenomenon of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rPr>
                  <a:t> depletion with </a:t>
                </a:r>
                <a:r>
                  <a:rPr lang="en-US" dirty="0">
                    <a:solidFill>
                      <a:srgbClr val="000000"/>
                    </a:solidFill>
                    <a:effectLst/>
                    <a:latin typeface="Times New Roman" panose="02020603050405020304" pitchFamily="18" charset="0"/>
                    <a:ea typeface="Times New Roman" panose="02020603050405020304" pitchFamily="18" charset="0"/>
                  </a:rPr>
                  <a:t>Mg concentrations decrease along depths is also seen in this study results (as in Higgins and </a:t>
                </a:r>
                <a:r>
                  <a:rPr lang="en-US" dirty="0" err="1">
                    <a:solidFill>
                      <a:srgbClr val="000000"/>
                    </a:solidFill>
                    <a:effectLst/>
                    <a:latin typeface="Times New Roman" panose="02020603050405020304" pitchFamily="18" charset="0"/>
                    <a:ea typeface="Times New Roman" panose="02020603050405020304" pitchFamily="18" charset="0"/>
                  </a:rPr>
                  <a:t>Schrag</a:t>
                </a:r>
                <a:r>
                  <a:rPr lang="en-US" dirty="0">
                    <a:solidFill>
                      <a:srgbClr val="000000"/>
                    </a:solidFill>
                    <a:effectLst/>
                    <a:latin typeface="Times New Roman" panose="02020603050405020304" pitchFamily="18" charset="0"/>
                    <a:ea typeface="Times New Roman" panose="02020603050405020304" pitchFamily="18" charset="0"/>
                  </a:rPr>
                  <a:t>(2015)) but here it also depends on SBI temperatures: the depletion is reduced while temperature decreases.</a:t>
                </a:r>
                <a:endParaRPr lang="en-US" dirty="0">
                  <a:effectLst/>
                  <a:latin typeface="Times New Roman" panose="02020603050405020304" pitchFamily="18" charset="0"/>
                  <a:ea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786461DC-8063-4ADC-9347-586608E87359}"/>
                  </a:ext>
                </a:extLst>
              </p:cNvPr>
              <p:cNvSpPr>
                <a:spLocks noGrp="1" noRot="1" noChangeAspect="1" noMove="1" noResize="1" noEditPoints="1" noAdjustHandles="1" noChangeArrowheads="1" noChangeShapeType="1" noTextEdit="1"/>
              </p:cNvSpPr>
              <p:nvPr>
                <p:ph idx="1"/>
              </p:nvPr>
            </p:nvSpPr>
            <p:spPr>
              <a:xfrm>
                <a:off x="838200" y="1200727"/>
                <a:ext cx="10515600" cy="5126182"/>
              </a:xfrm>
              <a:blipFill>
                <a:blip r:embed="rId2"/>
                <a:stretch>
                  <a:fillRect l="-1217" r="-1913"/>
                </a:stretch>
              </a:blipFill>
            </p:spPr>
            <p:txBody>
              <a:bodyPr/>
              <a:lstStyle/>
              <a:p>
                <a:r>
                  <a:rPr lang="en-US">
                    <a:noFill/>
                  </a:rPr>
                  <a:t> </a:t>
                </a:r>
              </a:p>
            </p:txBody>
          </p:sp>
        </mc:Fallback>
      </mc:AlternateContent>
    </p:spTree>
    <p:extLst>
      <p:ext uri="{BB962C8B-B14F-4D97-AF65-F5344CB8AC3E}">
        <p14:creationId xmlns:p14="http://schemas.microsoft.com/office/powerpoint/2010/main" val="156235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918BD6-033A-40C9-AEE0-7CEFC62F739B}"/>
              </a:ext>
            </a:extLst>
          </p:cNvPr>
          <p:cNvSpPr>
            <a:spLocks noGrp="1"/>
          </p:cNvSpPr>
          <p:nvPr>
            <p:ph type="title"/>
          </p:nvPr>
        </p:nvSpPr>
        <p:spPr>
          <a:xfrm>
            <a:off x="838200" y="365125"/>
            <a:ext cx="10515600" cy="660111"/>
          </a:xfrm>
        </p:spPr>
        <p:txBody>
          <a:bodyPr>
            <a:normAutofit fontScale="90000"/>
          </a:bodyPr>
          <a:lstStyle/>
          <a:p>
            <a:pPr algn="l" rtl="0"/>
            <a:r>
              <a:rPr lang="en-US" sz="4400" dirty="0">
                <a:effectLst/>
                <a:latin typeface="Times New Roman" panose="02020603050405020304" pitchFamily="18" charset="0"/>
                <a:ea typeface="Calibri" panose="020F0502020204030204" pitchFamily="34" charset="0"/>
              </a:rPr>
              <a:t>              Shalev et.al 2019 study - continue</a:t>
            </a:r>
            <a:endParaRPr lang="en-US"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786461DC-8063-4ADC-9347-586608E87359}"/>
                  </a:ext>
                </a:extLst>
              </p:cNvPr>
              <p:cNvSpPr>
                <a:spLocks noGrp="1"/>
              </p:cNvSpPr>
              <p:nvPr>
                <p:ph idx="1"/>
              </p:nvPr>
            </p:nvSpPr>
            <p:spPr>
              <a:xfrm>
                <a:off x="838200" y="1200727"/>
                <a:ext cx="10515600" cy="5126182"/>
              </a:xfrm>
            </p:spPr>
            <p:txBody>
              <a:bodyPr>
                <a:normAutofit fontScale="92500"/>
              </a:bodyPr>
              <a:lstStyle/>
              <a:p>
                <a:pPr marL="0" indent="0" algn="l" rtl="0">
                  <a:buNone/>
                </a:pPr>
                <a:endParaRPr lang="en-US" dirty="0">
                  <a:effectLst/>
                  <a:latin typeface="Times New Roman" panose="02020603050405020304" pitchFamily="18" charset="0"/>
                  <a:ea typeface="Times New Roman" panose="02020603050405020304" pitchFamily="18" charset="0"/>
                </a:endParaRPr>
              </a:p>
              <a:p>
                <a:pPr marL="0" indent="0" algn="l" rtl="0">
                  <a:buNone/>
                </a:pPr>
                <a:r>
                  <a:rPr lang="en-US" dirty="0">
                    <a:solidFill>
                      <a:srgbClr val="000000"/>
                    </a:solidFill>
                    <a:effectLst/>
                    <a:latin typeface="Times New Roman" panose="02020603050405020304" pitchFamily="18" charset="0"/>
                    <a:ea typeface="Times New Roman" panose="02020603050405020304" pitchFamily="18" charset="0"/>
                  </a:rPr>
                  <a:t>Indeed, the study proves that the average SBI temperature must be less than 20</a:t>
                </a:r>
                <a:r>
                  <a:rPr lang="en-US" dirty="0">
                    <a:effectLst/>
                    <a:latin typeface="Times New Roman" panose="02020603050405020304" pitchFamily="18" charset="0"/>
                    <a:ea typeface="Times New Roman" panose="02020603050405020304" pitchFamily="18" charset="0"/>
                  </a:rPr>
                  <a:t>°C. Under average temperature of </a:t>
                </a:r>
                <a:r>
                  <a:rPr lang="en-US" dirty="0">
                    <a:solidFill>
                      <a:srgbClr val="000000"/>
                    </a:solidFill>
                    <a:effectLst/>
                    <a:latin typeface="Times New Roman" panose="02020603050405020304" pitchFamily="18" charset="0"/>
                    <a:ea typeface="Times New Roman" panose="02020603050405020304" pitchFamily="18" charset="0"/>
                  </a:rPr>
                  <a:t>15</a:t>
                </a:r>
                <a:r>
                  <a:rPr lang="en-US" dirty="0">
                    <a:effectLst/>
                    <a:latin typeface="Times New Roman" panose="02020603050405020304" pitchFamily="18" charset="0"/>
                    <a:ea typeface="Times New Roman" panose="02020603050405020304" pitchFamily="18" charset="0"/>
                  </a:rPr>
                  <a:t>°C, </a:t>
                </a:r>
                <a:r>
                  <a:rPr lang="en-US" u="sng" dirty="0">
                    <a:effectLst/>
                    <a:latin typeface="Times New Roman" panose="02020603050405020304" pitchFamily="18" charset="0"/>
                    <a:ea typeface="Times New Roman" panose="02020603050405020304" pitchFamily="18" charset="0"/>
                  </a:rPr>
                  <a:t>calculations</a:t>
                </a:r>
                <a:r>
                  <a:rPr lang="en-US" dirty="0">
                    <a:effectLst/>
                    <a:latin typeface="Times New Roman" panose="02020603050405020304" pitchFamily="18" charset="0"/>
                    <a:ea typeface="Times New Roman" panose="02020603050405020304" pitchFamily="18" charset="0"/>
                  </a:rPr>
                  <a:t> of </a:t>
                </a:r>
                <a14:m>
                  <m:oMath xmlns:m="http://schemas.openxmlformats.org/officeDocument/2006/math">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ε</m:t>
                        </m:r>
                      </m:e>
                      <m:sub>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LTH</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sw</m:t>
                        </m:r>
                      </m:sub>
                    </m:sSub>
                  </m:oMath>
                </a14:m>
                <a:r>
                  <a:rPr lang="en-US" dirty="0">
                    <a:solidFill>
                      <a:srgbClr val="000000"/>
                    </a:solidFill>
                    <a:effectLst/>
                    <a:latin typeface="Times New Roman" panose="02020603050405020304" pitchFamily="18" charset="0"/>
                    <a:ea typeface="Times New Roman" panose="02020603050405020304" pitchFamily="18" charset="0"/>
                  </a:rPr>
                  <a:t> , </a:t>
                </a:r>
                <a:r>
                  <a:rPr lang="en-US" dirty="0">
                    <a:effectLst/>
                    <a:latin typeface="Times New Roman" panose="02020603050405020304" pitchFamily="18" charset="0"/>
                    <a:ea typeface="Times New Roman" panose="02020603050405020304" pitchFamily="18" charset="0"/>
                  </a:rPr>
                  <a:t>the value of the fractionation factor of LTH flux relative seawater (considering the temperature dependence) is in the range </a:t>
                </a:r>
                <a:r>
                  <a:rPr lang="en-US" dirty="0">
                    <a:solidFill>
                      <a:srgbClr val="000000"/>
                    </a:solidFill>
                    <a:effectLst/>
                    <a:latin typeface="Times New Roman" panose="02020603050405020304" pitchFamily="18" charset="0"/>
                    <a:ea typeface="Times New Roman" panose="02020603050405020304" pitchFamily="18" charset="0"/>
                  </a:rPr>
                  <a:t>0.6 - 7</a:t>
                </a:r>
                <a:r>
                  <a:rPr lang="en-US" dirty="0">
                    <a:effectLst/>
                    <a:latin typeface="Times New Roman" panose="02020603050405020304" pitchFamily="18" charset="0"/>
                    <a:ea typeface="Times New Roman" panose="02020603050405020304" pitchFamily="18" charset="0"/>
                  </a:rPr>
                  <a:t>‰. This is in line with the range of </a:t>
                </a:r>
                <a14:m>
                  <m:oMath xmlns:m="http://schemas.openxmlformats.org/officeDocument/2006/math">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ε</m:t>
                        </m:r>
                      </m:e>
                      <m:sub>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solid</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fluid</m:t>
                        </m:r>
                      </m:sub>
                    </m:sSub>
                  </m:oMath>
                </a14:m>
                <a:r>
                  <a:rPr lang="en-US" dirty="0">
                    <a:solidFill>
                      <a:srgbClr val="000000"/>
                    </a:solidFill>
                    <a:effectLst/>
                    <a:latin typeface="Times New Roman" panose="02020603050405020304" pitchFamily="18" charset="0"/>
                    <a:ea typeface="Times New Roman" panose="02020603050405020304" pitchFamily="18" charset="0"/>
                  </a:rPr>
                  <a:t> demonstrating the LTH  systems effect on Mg sink.</a:t>
                </a:r>
              </a:p>
              <a:p>
                <a:pPr marL="0" indent="0" algn="l" rtl="0">
                  <a:buNone/>
                </a:pP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Based on the above results and additional calculations, the study shows that the resulting dolomite flux </a:t>
                </a:r>
                <a14:m>
                  <m:oMath xmlns:m="http://schemas.openxmlformats.org/officeDocument/2006/math">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en-US">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dol</m:t>
                        </m:r>
                      </m:sub>
                    </m:sSub>
                  </m:oMath>
                </a14:m>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in the sediments is in the range of 1.5-2.9 </a:t>
                </a:r>
                <a:r>
                  <a:rPr lang="en-US"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Tmol</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/yr. These values are higher than suggested in previous studies: 1.7 by </a:t>
                </a:r>
                <a:r>
                  <a:rPr lang="en-US" dirty="0">
                    <a:effectLst/>
                    <a:latin typeface="Times New Roman" panose="02020603050405020304" pitchFamily="18" charset="0"/>
                    <a:ea typeface="Calibri" panose="020F0502020204030204" pitchFamily="34" charset="0"/>
                    <a:cs typeface="Arial" panose="020B0604020202020204" pitchFamily="34" charset="0"/>
                  </a:rPr>
                  <a:t>Holland, 2005</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Times New Roman" panose="02020603050405020304" pitchFamily="18" charset="0"/>
                    <a:ea typeface="Calibri" panose="020F0502020204030204" pitchFamily="34" charset="0"/>
                    <a:cs typeface="Arial" panose="020B0604020202020204" pitchFamily="34" charset="0"/>
                  </a:rPr>
                  <a:t>0.75-1.0 by Higgins, J. A. &amp; </a:t>
                </a:r>
                <a:r>
                  <a:rPr lang="en-US" dirty="0" err="1">
                    <a:effectLst/>
                    <a:latin typeface="Times New Roman" panose="02020603050405020304" pitchFamily="18" charset="0"/>
                    <a:ea typeface="Calibri" panose="020F0502020204030204" pitchFamily="34" charset="0"/>
                    <a:cs typeface="Arial" panose="020B0604020202020204" pitchFamily="34" charset="0"/>
                  </a:rPr>
                  <a:t>Schrag</a:t>
                </a:r>
                <a:r>
                  <a:rPr lang="en-US" dirty="0">
                    <a:effectLst/>
                    <a:latin typeface="Times New Roman" panose="02020603050405020304" pitchFamily="18" charset="0"/>
                    <a:ea typeface="Calibri" panose="020F0502020204030204" pitchFamily="34" charset="0"/>
                    <a:cs typeface="Arial" panose="020B0604020202020204" pitchFamily="34" charset="0"/>
                  </a:rPr>
                  <a:t> 2015; 0.75-1.75 by </a:t>
                </a:r>
                <a:r>
                  <a:rPr lang="en-US" dirty="0" err="1">
                    <a:effectLst/>
                    <a:latin typeface="Times New Roman" panose="02020603050405020304" pitchFamily="18" charset="0"/>
                    <a:ea typeface="Calibri" panose="020F0502020204030204" pitchFamily="34" charset="0"/>
                    <a:cs typeface="Arial" panose="020B0604020202020204" pitchFamily="34" charset="0"/>
                  </a:rPr>
                  <a:t>Gothmann</a:t>
                </a:r>
                <a:r>
                  <a:rPr lang="en-US" dirty="0">
                    <a:effectLst/>
                    <a:latin typeface="Times New Roman" panose="02020603050405020304" pitchFamily="18" charset="0"/>
                    <a:ea typeface="Calibri" panose="020F0502020204030204" pitchFamily="34" charset="0"/>
                    <a:cs typeface="Arial" panose="020B0604020202020204" pitchFamily="34" charset="0"/>
                  </a:rPr>
                  <a:t> et.al.,2017. The study also shows that it is impossible to keep the value of the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values of the ocean close to constant without magnesium sink creating a significant dolomite amount.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effectLst/>
                  <a:latin typeface="Times New Roman" panose="02020603050405020304" pitchFamily="18" charset="0"/>
                  <a:ea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786461DC-8063-4ADC-9347-586608E87359}"/>
                  </a:ext>
                </a:extLst>
              </p:cNvPr>
              <p:cNvSpPr>
                <a:spLocks noGrp="1" noRot="1" noChangeAspect="1" noMove="1" noResize="1" noEditPoints="1" noAdjustHandles="1" noChangeArrowheads="1" noChangeShapeType="1" noTextEdit="1"/>
              </p:cNvSpPr>
              <p:nvPr>
                <p:ph idx="1"/>
              </p:nvPr>
            </p:nvSpPr>
            <p:spPr>
              <a:xfrm>
                <a:off x="838200" y="1200727"/>
                <a:ext cx="10515600" cy="5126182"/>
              </a:xfrm>
              <a:blipFill>
                <a:blip r:embed="rId2"/>
                <a:stretch>
                  <a:fillRect l="-1043" r="-1797"/>
                </a:stretch>
              </a:blipFill>
            </p:spPr>
            <p:txBody>
              <a:bodyPr/>
              <a:lstStyle/>
              <a:p>
                <a:r>
                  <a:rPr lang="en-US">
                    <a:noFill/>
                  </a:rPr>
                  <a:t> </a:t>
                </a:r>
              </a:p>
            </p:txBody>
          </p:sp>
        </mc:Fallback>
      </mc:AlternateContent>
    </p:spTree>
    <p:extLst>
      <p:ext uri="{BB962C8B-B14F-4D97-AF65-F5344CB8AC3E}">
        <p14:creationId xmlns:p14="http://schemas.microsoft.com/office/powerpoint/2010/main" val="306669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918BD6-033A-40C9-AEE0-7CEFC62F739B}"/>
              </a:ext>
            </a:extLst>
          </p:cNvPr>
          <p:cNvSpPr>
            <a:spLocks noGrp="1"/>
          </p:cNvSpPr>
          <p:nvPr>
            <p:ph type="title"/>
          </p:nvPr>
        </p:nvSpPr>
        <p:spPr>
          <a:xfrm>
            <a:off x="838200" y="365125"/>
            <a:ext cx="10515600" cy="660111"/>
          </a:xfrm>
        </p:spPr>
        <p:txBody>
          <a:bodyPr>
            <a:normAutofit fontScale="90000"/>
          </a:bodyPr>
          <a:lstStyle/>
          <a:p>
            <a:pPr algn="l" rtl="0"/>
            <a:r>
              <a:rPr lang="en-US" sz="4400" dirty="0">
                <a:effectLst/>
                <a:latin typeface="Times New Roman" panose="02020603050405020304" pitchFamily="18" charset="0"/>
                <a:ea typeface="Calibri" panose="020F0502020204030204" pitchFamily="34" charset="0"/>
              </a:rPr>
              <a:t>              Shalev et.al 2019 study </a:t>
            </a:r>
            <a:r>
              <a:rPr lang="en-US" dirty="0">
                <a:latin typeface="Times New Roman" panose="02020603050405020304" pitchFamily="18" charset="0"/>
                <a:ea typeface="Calibri" panose="020F0502020204030204" pitchFamily="34" charset="0"/>
              </a:rPr>
              <a:t>summary</a:t>
            </a:r>
            <a:endParaRPr lang="en-US" dirty="0"/>
          </a:p>
        </p:txBody>
      </p:sp>
      <p:sp>
        <p:nvSpPr>
          <p:cNvPr id="3" name="מציין מיקום תוכן 2">
            <a:extLst>
              <a:ext uri="{FF2B5EF4-FFF2-40B4-BE49-F238E27FC236}">
                <a16:creationId xmlns:a16="http://schemas.microsoft.com/office/drawing/2014/main" id="{786461DC-8063-4ADC-9347-586608E87359}"/>
              </a:ext>
            </a:extLst>
          </p:cNvPr>
          <p:cNvSpPr>
            <a:spLocks noGrp="1"/>
          </p:cNvSpPr>
          <p:nvPr>
            <p:ph idx="1"/>
          </p:nvPr>
        </p:nvSpPr>
        <p:spPr>
          <a:xfrm>
            <a:off x="838200" y="1200727"/>
            <a:ext cx="10515600" cy="5126182"/>
          </a:xfrm>
        </p:spPr>
        <p:txBody>
          <a:bodyPr>
            <a:normAutofit/>
          </a:bodyPr>
          <a:lstStyle/>
          <a:p>
            <a:pPr marL="0" indent="0" algn="l" rtl="0">
              <a:buNone/>
            </a:pPr>
            <a:endParaRPr lang="en-US" dirty="0">
              <a:effectLst/>
              <a:latin typeface="Times New Roman" panose="02020603050405020304" pitchFamily="18" charset="0"/>
              <a:ea typeface="Times New Roman" panose="02020603050405020304" pitchFamily="18" charset="0"/>
            </a:endParaRPr>
          </a:p>
          <a:p>
            <a:pPr marL="0" indent="0" algn="just" rtl="0">
              <a:lnSpc>
                <a:spcPct val="107000"/>
              </a:lnSpc>
              <a:spcAft>
                <a:spcPts val="800"/>
              </a:spcAft>
              <a:buNone/>
            </a:pPr>
            <a:r>
              <a:rPr lang="en-US"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summary</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this study shows the important role of LTH systems related to the oceanic Mg budget. It is an additional parameter in the Mg budget calculation, which was not taken into account so far, and it changes significantly the dolomite content value, created in deep-sea sediments.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Since both the above studies point on a significant amount of deep-sea dolomite precipitation, </a:t>
            </a:r>
            <a:r>
              <a:rPr lang="en-US" dirty="0">
                <a:effectLst/>
                <a:latin typeface="Times New Roman" panose="02020603050405020304" pitchFamily="18" charset="0"/>
                <a:ea typeface="Calibri" panose="020F0502020204030204" pitchFamily="34" charset="0"/>
                <a:cs typeface="Arial" panose="020B0604020202020204" pitchFamily="34" charset="0"/>
              </a:rPr>
              <a:t>the next stage is to measure dolomite content in samples from different locations.</a:t>
            </a:r>
            <a:r>
              <a:rPr lang="he-IL" dirty="0">
                <a:effectLst/>
                <a:latin typeface="Times New Roman" panose="02020603050405020304" pitchFamily="18" charset="0"/>
                <a:ea typeface="Calibri" panose="020F0502020204030204" pitchFamily="34" charset="0"/>
                <a:cs typeface="Arial" panose="020B0604020202020204" pitchFamily="34" charset="0"/>
              </a:rPr>
              <a:t> </a:t>
            </a:r>
            <a:r>
              <a:rPr lang="en-US" dirty="0">
                <a:effectLst/>
                <a:latin typeface="Times New Roman" panose="02020603050405020304"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473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FF1DE-A579-4132-9DC0-F3BD29E79098}"/>
              </a:ext>
            </a:extLst>
          </p:cNvPr>
          <p:cNvSpPr>
            <a:spLocks noGrp="1"/>
          </p:cNvSpPr>
          <p:nvPr>
            <p:ph type="title"/>
          </p:nvPr>
        </p:nvSpPr>
        <p:spPr>
          <a:xfrm>
            <a:off x="838200" y="263236"/>
            <a:ext cx="10515600" cy="752764"/>
          </a:xfrm>
        </p:spPr>
        <p:txBody>
          <a:bodyPr>
            <a:normAutofit/>
          </a:bodyPr>
          <a:lstStyle/>
          <a:p>
            <a:pPr algn="ctr"/>
            <a:r>
              <a:rPr lang="en-US" sz="3200" dirty="0">
                <a:latin typeface="Times New Roman" panose="02020603050405020304" pitchFamily="18" charset="0"/>
                <a:cs typeface="Times New Roman" panose="02020603050405020304" pitchFamily="18" charset="0"/>
              </a:rPr>
              <a:t>Methods</a:t>
            </a:r>
          </a:p>
        </p:txBody>
      </p:sp>
      <p:sp>
        <p:nvSpPr>
          <p:cNvPr id="3" name="מציין מיקום תוכן 2">
            <a:extLst>
              <a:ext uri="{FF2B5EF4-FFF2-40B4-BE49-F238E27FC236}">
                <a16:creationId xmlns:a16="http://schemas.microsoft.com/office/drawing/2014/main" id="{0B6288BA-5439-4103-A00A-D7CF21D1727D}"/>
              </a:ext>
            </a:extLst>
          </p:cNvPr>
          <p:cNvSpPr>
            <a:spLocks noGrp="1"/>
          </p:cNvSpPr>
          <p:nvPr>
            <p:ph idx="1"/>
          </p:nvPr>
        </p:nvSpPr>
        <p:spPr>
          <a:xfrm>
            <a:off x="838200" y="1117600"/>
            <a:ext cx="10515600" cy="5227782"/>
          </a:xfrm>
        </p:spPr>
        <p:txBody>
          <a:bodyPr/>
          <a:lstStyle/>
          <a:p>
            <a:pPr marL="0" indent="0" algn="l" rtl="0">
              <a:buNone/>
            </a:pPr>
            <a:r>
              <a:rPr lang="en-US" dirty="0"/>
              <a:t> </a:t>
            </a:r>
          </a:p>
          <a:p>
            <a:pPr marL="0" indent="0" algn="l" rtl="0">
              <a:buNone/>
            </a:pPr>
            <a:r>
              <a:rPr lang="en-US" dirty="0">
                <a:effectLst/>
                <a:latin typeface="Times New Roman" panose="02020603050405020304" pitchFamily="18" charset="0"/>
                <a:ea typeface="Calibri" panose="020F0502020204030204" pitchFamily="34" charset="0"/>
              </a:rPr>
              <a:t>So far, several methods have been used to measure the dolomite content in sediments samples. However, those were found not precise enough. The very high required precision stems from the small abundance of dolomite in marine sediments in comparison to that of more – soluble carbonate minerals as calcite and aragonite. Very often, these minerals co-exist.</a:t>
            </a:r>
          </a:p>
          <a:p>
            <a:pPr marL="0" indent="0" algn="l" rtl="0">
              <a:buNone/>
            </a:pPr>
            <a:r>
              <a:rPr lang="en-US" dirty="0">
                <a:latin typeface="Times New Roman" panose="02020603050405020304" pitchFamily="18" charset="0"/>
              </a:rPr>
              <a:t>Estimation of the dolomite content in marine sediments done by </a:t>
            </a:r>
            <a:r>
              <a:rPr lang="en-US" dirty="0" err="1">
                <a:solidFill>
                  <a:srgbClr val="222222"/>
                </a:solidFill>
                <a:effectLst/>
                <a:latin typeface="Times New Roman" panose="02020603050405020304" pitchFamily="18" charset="0"/>
                <a:ea typeface="Times New Roman" panose="02020603050405020304" pitchFamily="18" charset="0"/>
              </a:rPr>
              <a:t>Eyal</a:t>
            </a:r>
            <a:r>
              <a:rPr lang="en-US" dirty="0">
                <a:solidFill>
                  <a:srgbClr val="222222"/>
                </a:solidFill>
                <a:effectLst/>
                <a:latin typeface="Times New Roman" panose="02020603050405020304" pitchFamily="18" charset="0"/>
                <a:ea typeface="Times New Roman" panose="02020603050405020304" pitchFamily="18" charset="0"/>
              </a:rPr>
              <a:t> </a:t>
            </a:r>
            <a:r>
              <a:rPr lang="en-US" dirty="0" err="1">
                <a:solidFill>
                  <a:srgbClr val="222222"/>
                </a:solidFill>
                <a:effectLst/>
                <a:latin typeface="Times New Roman" panose="02020603050405020304" pitchFamily="18" charset="0"/>
                <a:ea typeface="Times New Roman" panose="02020603050405020304" pitchFamily="18" charset="0"/>
              </a:rPr>
              <a:t>Wurgaft</a:t>
            </a:r>
            <a:r>
              <a:rPr lang="en-US" dirty="0">
                <a:solidFill>
                  <a:srgbClr val="222222"/>
                </a:solidFill>
                <a:effectLst/>
                <a:latin typeface="Times New Roman" panose="02020603050405020304" pitchFamily="18" charset="0"/>
                <a:ea typeface="Times New Roman" panose="02020603050405020304" pitchFamily="18" charset="0"/>
              </a:rPr>
              <a:t>,(PhD ,Lecturer the </a:t>
            </a:r>
            <a:r>
              <a:rPr lang="en-US" dirty="0" err="1">
                <a:solidFill>
                  <a:srgbClr val="222222"/>
                </a:solidFill>
                <a:effectLst/>
                <a:latin typeface="Times New Roman" panose="02020603050405020304" pitchFamily="18" charset="0"/>
                <a:ea typeface="Times New Roman" panose="02020603050405020304" pitchFamily="18" charset="0"/>
              </a:rPr>
              <a:t>Avinoam</a:t>
            </a:r>
            <a:r>
              <a:rPr lang="en-US" dirty="0">
                <a:solidFill>
                  <a:srgbClr val="222222"/>
                </a:solidFill>
                <a:effectLst/>
                <a:latin typeface="Times New Roman" panose="02020603050405020304" pitchFamily="18" charset="0"/>
                <a:ea typeface="Times New Roman" panose="02020603050405020304" pitchFamily="18" charset="0"/>
              </a:rPr>
              <a:t> Adam Dept. of Natural Sciences the Open University of Israel) </a:t>
            </a:r>
            <a:r>
              <a:rPr lang="en-US" dirty="0">
                <a:effectLst/>
                <a:latin typeface="Times New Roman" panose="02020603050405020304" pitchFamily="18" charset="0"/>
                <a:ea typeface="Calibri" panose="020F0502020204030204" pitchFamily="34" charset="0"/>
              </a:rPr>
              <a:t>in his research proposal regarding this subject (August 2019) show that the measurement test system should detect values of about 0.2 % dry </a:t>
            </a:r>
            <a:r>
              <a:rPr lang="en-US" dirty="0" err="1">
                <a:effectLst/>
                <a:latin typeface="Times New Roman" panose="02020603050405020304" pitchFamily="18" charset="0"/>
                <a:ea typeface="Calibri" panose="020F0502020204030204" pitchFamily="34" charset="0"/>
              </a:rPr>
              <a:t>wt</a:t>
            </a:r>
            <a:r>
              <a:rPr lang="en-US" dirty="0">
                <a:effectLst/>
                <a:latin typeface="Times New Roman" panose="02020603050405020304" pitchFamily="18" charset="0"/>
                <a:ea typeface="Calibri" panose="020F0502020204030204" pitchFamily="34" charset="0"/>
              </a:rPr>
              <a:t> dolomite, e.g., accuracy of ± 0.1%.</a:t>
            </a:r>
            <a:endParaRPr lang="en-US" dirty="0">
              <a:latin typeface="Times New Roman" panose="02020603050405020304" pitchFamily="18" charset="0"/>
            </a:endParaRPr>
          </a:p>
          <a:p>
            <a:pPr marL="0" indent="0" algn="l" rtl="0">
              <a:buNone/>
            </a:pPr>
            <a:endParaRPr lang="en-US" dirty="0"/>
          </a:p>
        </p:txBody>
      </p:sp>
    </p:spTree>
    <p:extLst>
      <p:ext uri="{BB962C8B-B14F-4D97-AF65-F5344CB8AC3E}">
        <p14:creationId xmlns:p14="http://schemas.microsoft.com/office/powerpoint/2010/main" val="250244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FF1DE-A579-4132-9DC0-F3BD29E79098}"/>
              </a:ext>
            </a:extLst>
          </p:cNvPr>
          <p:cNvSpPr>
            <a:spLocks noGrp="1"/>
          </p:cNvSpPr>
          <p:nvPr>
            <p:ph type="title"/>
          </p:nvPr>
        </p:nvSpPr>
        <p:spPr>
          <a:xfrm>
            <a:off x="838200" y="263236"/>
            <a:ext cx="10515600" cy="752764"/>
          </a:xfrm>
        </p:spPr>
        <p:txBody>
          <a:bodyPr>
            <a:normAutofit/>
          </a:bodyPr>
          <a:lstStyle/>
          <a:p>
            <a:pPr algn="ctr"/>
            <a:r>
              <a:rPr lang="en-US" sz="3200" dirty="0">
                <a:latin typeface="Times New Roman" panose="02020603050405020304" pitchFamily="18" charset="0"/>
                <a:cs typeface="Times New Roman" panose="02020603050405020304" pitchFamily="18" charset="0"/>
              </a:rPr>
              <a:t>Methods - continue</a:t>
            </a:r>
          </a:p>
        </p:txBody>
      </p:sp>
      <p:sp>
        <p:nvSpPr>
          <p:cNvPr id="3" name="מציין מיקום תוכן 2">
            <a:extLst>
              <a:ext uri="{FF2B5EF4-FFF2-40B4-BE49-F238E27FC236}">
                <a16:creationId xmlns:a16="http://schemas.microsoft.com/office/drawing/2014/main" id="{0B6288BA-5439-4103-A00A-D7CF21D1727D}"/>
              </a:ext>
            </a:extLst>
          </p:cNvPr>
          <p:cNvSpPr>
            <a:spLocks noGrp="1"/>
          </p:cNvSpPr>
          <p:nvPr>
            <p:ph idx="1"/>
          </p:nvPr>
        </p:nvSpPr>
        <p:spPr>
          <a:xfrm>
            <a:off x="838200" y="1117600"/>
            <a:ext cx="10515600" cy="5227782"/>
          </a:xfrm>
        </p:spPr>
        <p:txBody>
          <a:bodyPr>
            <a:normAutofit/>
          </a:bodyPr>
          <a:lstStyle/>
          <a:p>
            <a:pPr marL="0" indent="0" algn="l" rtl="0">
              <a:buNone/>
            </a:pPr>
            <a:r>
              <a:rPr lang="en-US" dirty="0"/>
              <a:t> </a:t>
            </a:r>
          </a:p>
          <a:p>
            <a:pPr marL="0" indent="0" algn="l" rtl="0">
              <a:buNone/>
            </a:pPr>
            <a:r>
              <a:rPr lang="en-US" dirty="0">
                <a:effectLst/>
                <a:latin typeface="Times New Roman" panose="02020603050405020304" pitchFamily="18" charset="0"/>
                <a:ea typeface="Times New Roman" panose="02020603050405020304" pitchFamily="18" charset="0"/>
              </a:rPr>
              <a:t>So far, a few methods for dolomite content measurement in sediment samples have been used, with inadequate precision. Unfortunately, all of these don’t have enough accuracy:</a:t>
            </a:r>
          </a:p>
          <a:p>
            <a:pPr marL="0" indent="0" algn="l" rtl="0">
              <a:buNone/>
            </a:pPr>
            <a:r>
              <a:rPr lang="en-US" dirty="0">
                <a:effectLst/>
                <a:latin typeface="Times New Roman" panose="02020603050405020304" pitchFamily="18" charset="0"/>
                <a:ea typeface="Times New Roman" panose="02020603050405020304" pitchFamily="18" charset="0"/>
              </a:rPr>
              <a:t> * Method based on X-ray diffraction (XRD) </a:t>
            </a:r>
            <a:r>
              <a:rPr lang="en-US" dirty="0">
                <a:effectLst/>
                <a:latin typeface="Times New Roman" panose="02020603050405020304" pitchFamily="18" charset="0"/>
                <a:ea typeface="Calibri" panose="020F0502020204030204" pitchFamily="34" charset="0"/>
              </a:rPr>
              <a:t>(Hillier, 2000; Royse et               al., 1971).</a:t>
            </a:r>
            <a:r>
              <a:rPr lang="en-US" dirty="0">
                <a:effectLst/>
                <a:latin typeface="Times New Roman" panose="02020603050405020304" pitchFamily="18" charset="0"/>
                <a:ea typeface="Times New Roman" panose="02020603050405020304" pitchFamily="18" charset="0"/>
              </a:rPr>
              <a:t> – accuracy of ± 3%</a:t>
            </a:r>
          </a:p>
          <a:p>
            <a:pPr marL="0" indent="0" algn="l" rtl="0">
              <a:buNone/>
            </a:pPr>
            <a:r>
              <a:rPr lang="en-US" dirty="0">
                <a:latin typeface="Times New Roman" panose="02020603050405020304" pitchFamily="18" charset="0"/>
              </a:rPr>
              <a:t> * </a:t>
            </a:r>
            <a:r>
              <a:rPr lang="en-US" sz="3000" dirty="0">
                <a:effectLst/>
                <a:latin typeface="Times New Roman" panose="02020603050405020304" pitchFamily="18" charset="0"/>
                <a:ea typeface="Calibri" panose="020F0502020204030204" pitchFamily="34" charset="0"/>
              </a:rPr>
              <a:t>dissolution of the bulk sediment in sample and then measure the amount of dissolved Ca </a:t>
            </a:r>
            <a:r>
              <a:rPr lang="en-US" sz="3000" dirty="0">
                <a:effectLst/>
                <a:latin typeface="Times New Roman" panose="02020603050405020304" pitchFamily="18" charset="0"/>
                <a:ea typeface="Times New Roman" panose="02020603050405020304" pitchFamily="18" charset="0"/>
              </a:rPr>
              <a:t>and Mg in the solution. </a:t>
            </a:r>
            <a:r>
              <a:rPr lang="en-US" sz="3000" dirty="0">
                <a:latin typeface="Times New Roman" panose="02020603050405020304" pitchFamily="18" charset="0"/>
                <a:ea typeface="Times New Roman" panose="02020603050405020304" pitchFamily="18" charset="0"/>
              </a:rPr>
              <a:t>I</a:t>
            </a:r>
            <a:r>
              <a:rPr lang="en-US" sz="3000" dirty="0">
                <a:effectLst/>
                <a:latin typeface="Times New Roman" panose="02020603050405020304" pitchFamily="18" charset="0"/>
                <a:ea typeface="Times New Roman" panose="02020603050405020304" pitchFamily="18" charset="0"/>
              </a:rPr>
              <a:t>ts wrong assumption that the only source for Mg in the sample is dolomite , while calcite and aragonite (and additional minerals) exist too, leads to a big error in the measured result.</a:t>
            </a:r>
            <a:endParaRPr lang="en-US" sz="3000" dirty="0"/>
          </a:p>
        </p:txBody>
      </p:sp>
    </p:spTree>
    <p:extLst>
      <p:ext uri="{BB962C8B-B14F-4D97-AF65-F5344CB8AC3E}">
        <p14:creationId xmlns:p14="http://schemas.microsoft.com/office/powerpoint/2010/main" val="398529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FF1DE-A579-4132-9DC0-F3BD29E79098}"/>
              </a:ext>
            </a:extLst>
          </p:cNvPr>
          <p:cNvSpPr>
            <a:spLocks noGrp="1"/>
          </p:cNvSpPr>
          <p:nvPr>
            <p:ph type="title"/>
          </p:nvPr>
        </p:nvSpPr>
        <p:spPr>
          <a:xfrm>
            <a:off x="838200" y="263236"/>
            <a:ext cx="10515600" cy="752764"/>
          </a:xfrm>
        </p:spPr>
        <p:txBody>
          <a:bodyPr>
            <a:normAutofit/>
          </a:bodyPr>
          <a:lstStyle/>
          <a:p>
            <a:pPr algn="ctr"/>
            <a:r>
              <a:rPr lang="en-US" sz="3200" dirty="0">
                <a:latin typeface="Times New Roman" panose="02020603050405020304" pitchFamily="18" charset="0"/>
                <a:cs typeface="Times New Roman" panose="02020603050405020304" pitchFamily="18" charset="0"/>
              </a:rPr>
              <a:t>Methods - continue</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0B6288BA-5439-4103-A00A-D7CF21D1727D}"/>
                  </a:ext>
                </a:extLst>
              </p:cNvPr>
              <p:cNvSpPr>
                <a:spLocks noGrp="1"/>
              </p:cNvSpPr>
              <p:nvPr>
                <p:ph idx="1"/>
              </p:nvPr>
            </p:nvSpPr>
            <p:spPr>
              <a:xfrm>
                <a:off x="838200" y="1117600"/>
                <a:ext cx="10515600" cy="5227782"/>
              </a:xfrm>
            </p:spPr>
            <p:txBody>
              <a:bodyPr>
                <a:normAutofit/>
              </a:bodyPr>
              <a:lstStyle/>
              <a:p>
                <a:pPr marL="0" indent="0" algn="l" rtl="0">
                  <a:buNone/>
                </a:pPr>
                <a:r>
                  <a:rPr lang="en-US" dirty="0"/>
                  <a:t> </a:t>
                </a:r>
              </a:p>
              <a:p>
                <a:pPr marL="0" indent="0" algn="l" rtl="0">
                  <a:buNone/>
                </a:pPr>
                <a:r>
                  <a:rPr lang="en-US" dirty="0"/>
                  <a:t>* </a:t>
                </a:r>
                <a:r>
                  <a:rPr lang="en-US" dirty="0">
                    <a:latin typeface="Times New Roman" panose="02020603050405020304" pitchFamily="18" charset="0"/>
                    <a:cs typeface="Times New Roman" panose="02020603050405020304" pitchFamily="18" charset="0"/>
                  </a:rPr>
                  <a:t>Gasometrical detection, based on dissolution rate of carbonate minerals, </a:t>
                </a:r>
                <a:r>
                  <a:rPr lang="en-US" dirty="0">
                    <a:effectLst/>
                    <a:latin typeface="Times New Roman" panose="02020603050405020304" pitchFamily="18" charset="0"/>
                    <a:ea typeface="Calibri" panose="020F0502020204030204" pitchFamily="34" charset="0"/>
                  </a:rPr>
                  <a:t>which is significantly different for dolomite and other minerals as calcite and aragonite.</a:t>
                </a:r>
                <a:r>
                  <a:rPr lang="en-US" dirty="0">
                    <a:latin typeface="Times New Roman" panose="02020603050405020304" pitchFamily="18" charset="0"/>
                    <a:cs typeface="Times New Roman" panose="02020603050405020304" pitchFamily="18" charset="0"/>
                  </a:rPr>
                  <a:t> This method is based on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m:rPr>
                            <m:sty m:val="p"/>
                          </m:rPr>
                          <a:rPr lang="en-US" b="0" i="0" smtClean="0">
                            <a:latin typeface="Cambria Math" panose="02040503050406030204" pitchFamily="18" charset="0"/>
                            <a:cs typeface="Times New Roman" panose="02020603050405020304" pitchFamily="18" charset="0"/>
                          </a:rPr>
                          <m:t>CO</m:t>
                        </m:r>
                      </m:e>
                      <m:sub>
                        <m:r>
                          <a:rPr lang="en-US" b="0" i="0"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pressure variations detect associated with the gas release as dolomite is dissolved in acid in much slower rate than other minerals. The detection limit is about ~5% dry </a:t>
                </a:r>
                <a:r>
                  <a:rPr lang="en-US" dirty="0" err="1">
                    <a:latin typeface="Times New Roman" panose="02020603050405020304" pitchFamily="18" charset="0"/>
                    <a:cs typeface="Times New Roman" panose="02020603050405020304" pitchFamily="18" charset="0"/>
                  </a:rPr>
                  <a:t>wt</a:t>
                </a:r>
                <a:r>
                  <a:rPr lang="en-US" dirty="0">
                    <a:latin typeface="Times New Roman" panose="02020603050405020304" pitchFamily="18" charset="0"/>
                    <a:cs typeface="Times New Roman" panose="02020603050405020304" pitchFamily="18" charset="0"/>
                  </a:rPr>
                  <a:t> and precision of  ± 1 % dry </a:t>
                </a:r>
                <a:r>
                  <a:rPr lang="en-US" dirty="0" err="1">
                    <a:latin typeface="Times New Roman" panose="02020603050405020304" pitchFamily="18" charset="0"/>
                    <a:cs typeface="Times New Roman" panose="02020603050405020304" pitchFamily="18" charset="0"/>
                  </a:rPr>
                  <a:t>wt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Hetenyi</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Varsanyi</a:t>
                </a:r>
                <a:r>
                  <a:rPr lang="en-US" dirty="0">
                    <a:latin typeface="Times New Roman" panose="02020603050405020304" pitchFamily="18" charset="0"/>
                    <a:cs typeface="Times New Roman" panose="02020603050405020304" pitchFamily="18" charset="0"/>
                  </a:rPr>
                  <a:t>, 1975; Skinner et al., 1959) these limits constrain this method usage to samples containing large fraction of carbonate minerals including a big amount of dolomite. In addition, the method cannot differentiate between dolomite and other low-solubility rate minerals as siderite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FeCO</m:t>
                        </m:r>
                      </m:e>
                      <m:sub>
                        <m:r>
                          <a:rPr lang="en-US">
                            <a:latin typeface="Cambria Math" panose="02040503050406030204" pitchFamily="18" charset="0"/>
                          </a:rPr>
                          <m:t>3</m:t>
                        </m:r>
                      </m:sub>
                    </m:sSub>
                  </m:oMath>
                </a14:m>
                <a:r>
                  <a:rPr lang="en-US" dirty="0">
                    <a:latin typeface="Times New Roman" panose="02020603050405020304" pitchFamily="18" charset="0"/>
                    <a:cs typeface="Times New Roman" panose="02020603050405020304" pitchFamily="18" charset="0"/>
                  </a:rPr>
                  <a:t>), rhodochrosite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MnCO</m:t>
                        </m:r>
                      </m:e>
                      <m:sub>
                        <m:r>
                          <a:rPr lang="en-US">
                            <a:latin typeface="Cambria Math" panose="02040503050406030204" pitchFamily="18" charset="0"/>
                          </a:rPr>
                          <m:t>3</m:t>
                        </m:r>
                      </m:sub>
                    </m:sSub>
                  </m:oMath>
                </a14:m>
                <a:r>
                  <a:rPr lang="en-US" dirty="0">
                    <a:latin typeface="Times New Roman" panose="02020603050405020304" pitchFamily="18" charset="0"/>
                    <a:cs typeface="Times New Roman" panose="02020603050405020304" pitchFamily="18" charset="0"/>
                  </a:rPr>
                  <a:t>)  and magnesite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MgCO</m:t>
                        </m:r>
                      </m:e>
                      <m:sub>
                        <m:r>
                          <a:rPr lang="en-US" i="1">
                            <a:latin typeface="Cambria Math" panose="02040503050406030204" pitchFamily="18" charset="0"/>
                          </a:rPr>
                          <m:t>3</m:t>
                        </m:r>
                      </m:sub>
                    </m:sSub>
                  </m:oMath>
                </a14:m>
                <a:r>
                  <a:rPr lang="en-US" dirty="0">
                    <a:latin typeface="Times New Roman" panose="02020603050405020304" pitchFamily="18" charset="0"/>
                    <a:cs typeface="Times New Roman" panose="02020603050405020304" pitchFamily="18" charset="0"/>
                  </a:rPr>
                  <a:t>). </a:t>
                </a:r>
              </a:p>
            </p:txBody>
          </p:sp>
        </mc:Choice>
        <mc:Fallback xmlns="">
          <p:sp>
            <p:nvSpPr>
              <p:cNvPr id="3" name="מציין מיקום תוכן 2">
                <a:extLst>
                  <a:ext uri="{FF2B5EF4-FFF2-40B4-BE49-F238E27FC236}">
                    <a16:creationId xmlns:a16="http://schemas.microsoft.com/office/drawing/2014/main" id="{0B6288BA-5439-4103-A00A-D7CF21D1727D}"/>
                  </a:ext>
                </a:extLst>
              </p:cNvPr>
              <p:cNvSpPr>
                <a:spLocks noGrp="1" noRot="1" noChangeAspect="1" noMove="1" noResize="1" noEditPoints="1" noAdjustHandles="1" noChangeArrowheads="1" noChangeShapeType="1" noTextEdit="1"/>
              </p:cNvSpPr>
              <p:nvPr>
                <p:ph idx="1"/>
              </p:nvPr>
            </p:nvSpPr>
            <p:spPr>
              <a:xfrm>
                <a:off x="838200" y="1117600"/>
                <a:ext cx="10515600" cy="5227782"/>
              </a:xfrm>
              <a:blipFill>
                <a:blip r:embed="rId2"/>
                <a:stretch>
                  <a:fillRect l="-1217" r="-1797"/>
                </a:stretch>
              </a:blipFill>
            </p:spPr>
            <p:txBody>
              <a:bodyPr/>
              <a:lstStyle/>
              <a:p>
                <a:r>
                  <a:rPr lang="en-US">
                    <a:noFill/>
                  </a:rPr>
                  <a:t> </a:t>
                </a:r>
              </a:p>
            </p:txBody>
          </p:sp>
        </mc:Fallback>
      </mc:AlternateContent>
    </p:spTree>
    <p:extLst>
      <p:ext uri="{BB962C8B-B14F-4D97-AF65-F5344CB8AC3E}">
        <p14:creationId xmlns:p14="http://schemas.microsoft.com/office/powerpoint/2010/main" val="51868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A68A97-BFDC-4558-BF46-1CBD2617A34D}"/>
              </a:ext>
            </a:extLst>
          </p:cNvPr>
          <p:cNvSpPr>
            <a:spLocks noGrp="1"/>
          </p:cNvSpPr>
          <p:nvPr>
            <p:ph type="title"/>
          </p:nvPr>
        </p:nvSpPr>
        <p:spPr>
          <a:xfrm>
            <a:off x="838200" y="302983"/>
            <a:ext cx="10515600" cy="700194"/>
          </a:xfrm>
        </p:spPr>
        <p:txBody>
          <a:bodyPr/>
          <a:lstStyle/>
          <a:p>
            <a:pPr algn="ctr"/>
            <a:r>
              <a:rPr lang="en-US" dirty="0">
                <a:latin typeface="Times New Roman" panose="02020603050405020304" pitchFamily="18" charset="0"/>
                <a:cs typeface="Times New Roman" panose="02020603050405020304" pitchFamily="18" charset="0"/>
              </a:rPr>
              <a:t>ABSTRACT</a:t>
            </a:r>
          </a:p>
        </p:txBody>
      </p:sp>
      <p:sp>
        <p:nvSpPr>
          <p:cNvPr id="3" name="מציין מיקום תוכן 2">
            <a:extLst>
              <a:ext uri="{FF2B5EF4-FFF2-40B4-BE49-F238E27FC236}">
                <a16:creationId xmlns:a16="http://schemas.microsoft.com/office/drawing/2014/main" id="{32165D01-53F5-4534-A697-BBB5AA6C4604}"/>
              </a:ext>
            </a:extLst>
          </p:cNvPr>
          <p:cNvSpPr>
            <a:spLocks noGrp="1"/>
          </p:cNvSpPr>
          <p:nvPr>
            <p:ph idx="1"/>
          </p:nvPr>
        </p:nvSpPr>
        <p:spPr>
          <a:xfrm>
            <a:off x="838200" y="1322773"/>
            <a:ext cx="10515600" cy="4854190"/>
          </a:xfrm>
        </p:spPr>
        <p:txBody>
          <a:bodyPr>
            <a:normAutofit/>
          </a:bodyPr>
          <a:lstStyle/>
          <a:p>
            <a:pPr marL="0" indent="0" algn="l" rtl="0">
              <a:buNone/>
            </a:pPr>
            <a:r>
              <a:rPr lang="en-US" sz="3200" dirty="0">
                <a:latin typeface="Times New Roman" panose="02020603050405020304" pitchFamily="18" charset="0"/>
                <a:cs typeface="Times New Roman" panose="02020603050405020304" pitchFamily="18" charset="0"/>
              </a:rPr>
              <a:t>Recent studies, regarding the oceanic Mg cycle and budget value over the last 20 million years, concluded that dolomite is continuously created in the deep-sea sediments. This process</a:t>
            </a:r>
          </a:p>
          <a:p>
            <a:pPr marL="0" indent="0" algn="l" rtl="0">
              <a:buNone/>
            </a:pPr>
            <a:r>
              <a:rPr lang="en-US" sz="3200" dirty="0">
                <a:latin typeface="Times New Roman" panose="02020603050405020304" pitchFamily="18" charset="0"/>
                <a:cs typeface="Times New Roman" panose="02020603050405020304" pitchFamily="18" charset="0"/>
              </a:rPr>
              <a:t>doesn’t need evaporitic conditions and certain threshold Mg/Ca ratio. However, no direct measurements of a dolomite content in marine sediments was shown to support or reject this argument. These missing measurements are the issue of this study, showing Mg decrease from 59 mM @ depth = 33 cm (below sea floor) to 53 mM @ 128 cm, in parallel to dolomite increasing from 0.7 to 1.1 </a:t>
            </a:r>
            <a:r>
              <a:rPr lang="en-US" sz="3200" dirty="0" err="1">
                <a:latin typeface="Times New Roman" panose="02020603050405020304" pitchFamily="18" charset="0"/>
                <a:cs typeface="Times New Roman" panose="02020603050405020304" pitchFamily="18" charset="0"/>
              </a:rPr>
              <a:t>wt</a:t>
            </a:r>
            <a:r>
              <a:rPr lang="en-US" sz="3200" dirty="0">
                <a:latin typeface="Times New Roman" panose="02020603050405020304" pitchFamily="18" charset="0"/>
                <a:cs typeface="Times New Roman" panose="02020603050405020304" pitchFamily="18" charset="0"/>
              </a:rPr>
              <a:t>% in this range.</a:t>
            </a:r>
          </a:p>
        </p:txBody>
      </p:sp>
    </p:spTree>
    <p:extLst>
      <p:ext uri="{BB962C8B-B14F-4D97-AF65-F5344CB8AC3E}">
        <p14:creationId xmlns:p14="http://schemas.microsoft.com/office/powerpoint/2010/main" val="147932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FFF1DE-A579-4132-9DC0-F3BD29E79098}"/>
              </a:ext>
            </a:extLst>
          </p:cNvPr>
          <p:cNvSpPr>
            <a:spLocks noGrp="1"/>
          </p:cNvSpPr>
          <p:nvPr>
            <p:ph type="title"/>
          </p:nvPr>
        </p:nvSpPr>
        <p:spPr>
          <a:xfrm>
            <a:off x="838200" y="263236"/>
            <a:ext cx="10515600" cy="752764"/>
          </a:xfrm>
        </p:spPr>
        <p:txBody>
          <a:bodyPr>
            <a:normAutofit/>
          </a:bodyPr>
          <a:lstStyle/>
          <a:p>
            <a:pPr algn="ctr"/>
            <a:r>
              <a:rPr lang="en-US" sz="3200" dirty="0">
                <a:latin typeface="Times New Roman" panose="02020603050405020304" pitchFamily="18" charset="0"/>
                <a:cs typeface="Times New Roman" panose="02020603050405020304" pitchFamily="18" charset="0"/>
              </a:rPr>
              <a:t>Method used this study</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0B6288BA-5439-4103-A00A-D7CF21D1727D}"/>
                  </a:ext>
                </a:extLst>
              </p:cNvPr>
              <p:cNvSpPr>
                <a:spLocks noGrp="1"/>
              </p:cNvSpPr>
              <p:nvPr>
                <p:ph idx="1"/>
              </p:nvPr>
            </p:nvSpPr>
            <p:spPr>
              <a:xfrm>
                <a:off x="838200" y="1117600"/>
                <a:ext cx="10515600" cy="5227782"/>
              </a:xfrm>
            </p:spPr>
            <p:txBody>
              <a:bodyPr>
                <a:normAutofit/>
              </a:bodyPr>
              <a:lstStyle/>
              <a:p>
                <a:pPr marL="0" indent="0" algn="l" rtl="0">
                  <a:buNone/>
                </a:pPr>
                <a:r>
                  <a:rPr lang="en-US" dirty="0"/>
                  <a:t> </a:t>
                </a:r>
              </a:p>
              <a:p>
                <a:pPr marL="0" indent="0" algn="l" rtl="0">
                  <a:buNone/>
                </a:pPr>
                <a:r>
                  <a:rPr lang="en-US" dirty="0">
                    <a:effectLst/>
                    <a:latin typeface="Times New Roman" panose="02020603050405020304" pitchFamily="18" charset="0"/>
                    <a:ea typeface="Calibri" panose="020F0502020204030204" pitchFamily="34" charset="0"/>
                  </a:rPr>
                  <a:t>In this study, a new gasometrical method is used. The working principles are based on the amount of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rPr>
                  <a:t> released during a sequential acid-dissolution of carbonate minerals due their different rates, dissolved at different temperatures. These released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dirty="0">
                    <a:effectLst/>
                    <a:latin typeface="Times New Roman" panose="02020603050405020304" pitchFamily="18" charset="0"/>
                    <a:ea typeface="Times New Roman" panose="02020603050405020304" pitchFamily="18" charset="0"/>
                  </a:rPr>
                  <a:t>amounts can represent quantitively each mineral. The flowing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rPr>
                  <a:t> is moving through an IR waves source and detection facility (by K-30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rPr>
                  <a:t> sensor). A specific IR wave lengths are absorbed, and the detector can identify these wave lengths and to measure their energy, which translated into the mole fraction of the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rPr>
                  <a:t> (x</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rPr>
                  <a:t>) The IR detector achieves a high signal-to-noise ratio, better than 0.05%, yielding a high precision and accuracy and robust measurements. The next slide demonstrates the test system block diagram.</a:t>
                </a:r>
                <a:endParaRPr lang="en-US" dirty="0"/>
              </a:p>
            </p:txBody>
          </p:sp>
        </mc:Choice>
        <mc:Fallback xmlns="">
          <p:sp>
            <p:nvSpPr>
              <p:cNvPr id="3" name="מציין מיקום תוכן 2">
                <a:extLst>
                  <a:ext uri="{FF2B5EF4-FFF2-40B4-BE49-F238E27FC236}">
                    <a16:creationId xmlns:a16="http://schemas.microsoft.com/office/drawing/2014/main" id="{0B6288BA-5439-4103-A00A-D7CF21D1727D}"/>
                  </a:ext>
                </a:extLst>
              </p:cNvPr>
              <p:cNvSpPr>
                <a:spLocks noGrp="1" noRot="1" noChangeAspect="1" noMove="1" noResize="1" noEditPoints="1" noAdjustHandles="1" noChangeArrowheads="1" noChangeShapeType="1" noTextEdit="1"/>
              </p:cNvSpPr>
              <p:nvPr>
                <p:ph idx="1"/>
              </p:nvPr>
            </p:nvSpPr>
            <p:spPr>
              <a:xfrm>
                <a:off x="838200" y="1117600"/>
                <a:ext cx="10515600" cy="5227782"/>
              </a:xfrm>
              <a:blipFill>
                <a:blip r:embed="rId2"/>
                <a:stretch>
                  <a:fillRect l="-1217" r="-1681" b="-2797"/>
                </a:stretch>
              </a:blipFill>
            </p:spPr>
            <p:txBody>
              <a:bodyPr/>
              <a:lstStyle/>
              <a:p>
                <a:r>
                  <a:rPr lang="en-US">
                    <a:noFill/>
                  </a:rPr>
                  <a:t> </a:t>
                </a:r>
              </a:p>
            </p:txBody>
          </p:sp>
        </mc:Fallback>
      </mc:AlternateContent>
    </p:spTree>
    <p:extLst>
      <p:ext uri="{BB962C8B-B14F-4D97-AF65-F5344CB8AC3E}">
        <p14:creationId xmlns:p14="http://schemas.microsoft.com/office/powerpoint/2010/main" val="1927146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ADDC76-1CFA-4021-BFB1-497C69B2B16D}"/>
              </a:ext>
            </a:extLst>
          </p:cNvPr>
          <p:cNvSpPr>
            <a:spLocks noGrp="1"/>
          </p:cNvSpPr>
          <p:nvPr>
            <p:ph type="title"/>
          </p:nvPr>
        </p:nvSpPr>
        <p:spPr>
          <a:xfrm>
            <a:off x="838200" y="213065"/>
            <a:ext cx="10515600" cy="577048"/>
          </a:xfrm>
        </p:spPr>
        <p:txBody>
          <a:bodyPr>
            <a:normAutofit/>
          </a:bodyPr>
          <a:lstStyle/>
          <a:p>
            <a:pPr algn="ctr"/>
            <a:r>
              <a:rPr lang="en-US" sz="2800" dirty="0">
                <a:solidFill>
                  <a:schemeClr val="accent1"/>
                </a:solidFill>
                <a:latin typeface="Times New Roman" panose="02020603050405020304" pitchFamily="18" charset="0"/>
                <a:cs typeface="Times New Roman" panose="02020603050405020304" pitchFamily="18" charset="0"/>
              </a:rPr>
              <a:t>Test Measurement set up: Gasometrical System Block Diagram</a:t>
            </a:r>
          </a:p>
        </p:txBody>
      </p:sp>
      <p:sp>
        <p:nvSpPr>
          <p:cNvPr id="8" name="Rectangle 6">
            <a:extLst>
              <a:ext uri="{FF2B5EF4-FFF2-40B4-BE49-F238E27FC236}">
                <a16:creationId xmlns:a16="http://schemas.microsoft.com/office/drawing/2014/main" id="{5C1D7D05-BD6D-41C0-AFBB-2531F8FF5B1C}"/>
              </a:ext>
            </a:extLst>
          </p:cNvPr>
          <p:cNvSpPr>
            <a:spLocks noChangeArrowheads="1"/>
          </p:cNvSpPr>
          <p:nvPr/>
        </p:nvSpPr>
        <p:spPr bwMode="auto">
          <a:xfrm>
            <a:off x="3666478" y="17311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אובייקט 8">
            <a:extLst>
              <a:ext uri="{FF2B5EF4-FFF2-40B4-BE49-F238E27FC236}">
                <a16:creationId xmlns:a16="http://schemas.microsoft.com/office/drawing/2014/main" id="{B31D06C5-49B1-44A4-9FE0-5ADD240C1AB7}"/>
              </a:ext>
            </a:extLst>
          </p:cNvPr>
          <p:cNvGraphicFramePr>
            <a:graphicFrameLocks noChangeAspect="1"/>
          </p:cNvGraphicFramePr>
          <p:nvPr>
            <p:extLst>
              <p:ext uri="{D42A27DB-BD31-4B8C-83A1-F6EECF244321}">
                <p14:modId xmlns:p14="http://schemas.microsoft.com/office/powerpoint/2010/main" val="1741074704"/>
              </p:ext>
            </p:extLst>
          </p:nvPr>
        </p:nvGraphicFramePr>
        <p:xfrm>
          <a:off x="2849733" y="1263040"/>
          <a:ext cx="6667130" cy="5326468"/>
        </p:xfrm>
        <a:graphic>
          <a:graphicData uri="http://schemas.openxmlformats.org/presentationml/2006/ole">
            <mc:AlternateContent xmlns:mc="http://schemas.openxmlformats.org/markup-compatibility/2006">
              <mc:Choice xmlns:v="urn:schemas-microsoft-com:vml" Requires="v">
                <p:oleObj spid="_x0000_s1068" name="Visio" r:id="rId3" imgW="7802596" imgH="6232861" progId="Visio.Drawing.15">
                  <p:embed/>
                </p:oleObj>
              </mc:Choice>
              <mc:Fallback>
                <p:oleObj name="Visio" r:id="rId3" imgW="7802596" imgH="6232861" progId="Visio.Drawing.1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733" y="1263040"/>
                        <a:ext cx="6667130" cy="5326468"/>
                      </a:xfrm>
                      <a:prstGeom prst="rect">
                        <a:avLst/>
                      </a:prstGeom>
                      <a:noFill/>
                    </p:spPr>
                  </p:pic>
                </p:oleObj>
              </mc:Fallback>
            </mc:AlternateContent>
          </a:graphicData>
        </a:graphic>
      </p:graphicFrame>
    </p:spTree>
    <p:extLst>
      <p:ext uri="{BB962C8B-B14F-4D97-AF65-F5344CB8AC3E}">
        <p14:creationId xmlns:p14="http://schemas.microsoft.com/office/powerpoint/2010/main" val="367923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E66686-BFF1-490F-8754-B4DDA1C3EDFF}"/>
              </a:ext>
            </a:extLst>
          </p:cNvPr>
          <p:cNvSpPr>
            <a:spLocks noGrp="1"/>
          </p:cNvSpPr>
          <p:nvPr>
            <p:ph type="title"/>
          </p:nvPr>
        </p:nvSpPr>
        <p:spPr>
          <a:xfrm>
            <a:off x="838200" y="249717"/>
            <a:ext cx="10515600" cy="567030"/>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Test Procedure</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31628DA2-79BE-4C0A-BED1-337DC2E9D88E}"/>
                  </a:ext>
                </a:extLst>
              </p:cNvPr>
              <p:cNvSpPr>
                <a:spLocks noGrp="1"/>
              </p:cNvSpPr>
              <p:nvPr>
                <p:ph idx="1"/>
              </p:nvPr>
            </p:nvSpPr>
            <p:spPr>
              <a:xfrm>
                <a:off x="838200" y="816747"/>
                <a:ext cx="10515600" cy="5610686"/>
              </a:xfrm>
            </p:spPr>
            <p:txBody>
              <a:bodyPr/>
              <a:lstStyle/>
              <a:p>
                <a:pPr marL="0" indent="0" algn="l" rtl="0">
                  <a:buNone/>
                </a:pPr>
                <a:r>
                  <a:rPr lang="en-US" dirty="0">
                    <a:latin typeface="Times New Roman" panose="02020603050405020304" pitchFamily="18" charset="0"/>
                    <a:cs typeface="Times New Roman" panose="02020603050405020304" pitchFamily="18" charset="0"/>
                  </a:rPr>
                  <a:t>A grounded, sieved weighted sample located at the reaction vessel.</a:t>
                </a:r>
              </a:p>
              <a:p>
                <a:pPr marL="0" indent="0" algn="l" rtl="0">
                  <a:buNone/>
                </a:pPr>
                <a:r>
                  <a:rPr lang="en-US" dirty="0">
                    <a:latin typeface="Times New Roman" panose="02020603050405020304" pitchFamily="18" charset="0"/>
                  </a:rPr>
                  <a:t>System </a:t>
                </a:r>
                <a:r>
                  <a:rPr lang="en-US" dirty="0">
                    <a:effectLst/>
                    <a:latin typeface="Times New Roman" panose="02020603050405020304" pitchFamily="18" charset="0"/>
                    <a:ea typeface="Times New Roman" panose="02020603050405020304" pitchFamily="18" charset="0"/>
                  </a:rPr>
                  <a:t>x</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t> </a:t>
                </a:r>
                <a:r>
                  <a:rPr lang="en-US" dirty="0">
                    <a:latin typeface="Times New Roman" panose="02020603050405020304" pitchFamily="18" charset="0"/>
                    <a:cs typeface="Times New Roman" panose="02020603050405020304" pitchFamily="18" charset="0"/>
                  </a:rPr>
                  <a:t>zero level: by a carrier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N</m:t>
                        </m:r>
                      </m:e>
                      <m:sub>
                        <m:r>
                          <a:rPr lang="en-US">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gas (99.999%) flashes. First,</a:t>
                </a:r>
              </a:p>
              <a:p>
                <a:pPr marL="0" indent="0" algn="l" rtl="0">
                  <a:lnSpc>
                    <a:spcPct val="107000"/>
                  </a:lnSpc>
                  <a:spcAft>
                    <a:spcPts val="800"/>
                  </a:spcAft>
                  <a:buNone/>
                </a:pPr>
                <a:r>
                  <a:rPr lang="en-US" dirty="0">
                    <a:latin typeface="Times New Roman" panose="02020603050405020304" pitchFamily="18" charset="0"/>
                    <a:cs typeface="Times New Roman" panose="02020603050405020304" pitchFamily="18" charset="0"/>
                  </a:rPr>
                  <a:t>the vessel is in </a:t>
                </a:r>
                <a:r>
                  <a:rPr lang="en-US" dirty="0">
                    <a:effectLst/>
                    <a:latin typeface="Times New Roman" panose="02020603050405020304" pitchFamily="18" charset="0"/>
                    <a:ea typeface="Times New Roman" panose="02020603050405020304" pitchFamily="18" charset="0"/>
                  </a:rPr>
                  <a:t>0 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Arial" panose="020B0604020202020204" pitchFamily="34" charset="0"/>
                  </a:rPr>
                  <a:t>a 10% Phosphoric </a:t>
                </a:r>
                <a:r>
                  <a:rPr lang="en-US" dirty="0">
                    <a:effectLst/>
                    <a:latin typeface="Times New Roman" panose="02020603050405020304" pitchFamily="18" charset="0"/>
                    <a:ea typeface="Times New Roman" panose="02020603050405020304" pitchFamily="18" charset="0"/>
                  </a:rPr>
                  <a:t>Acid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H</m:t>
                        </m:r>
                      </m:e>
                      <m:sub>
                        <m:r>
                          <a:rPr lang="en-US">
                            <a:effectLst/>
                            <a:latin typeface="Cambria Math" panose="02040503050406030204" pitchFamily="18" charset="0"/>
                            <a:ea typeface="Times New Roman" panose="02020603050405020304" pitchFamily="18" charset="0"/>
                            <a:cs typeface="Times New Roman" panose="02020603050405020304" pitchFamily="18" charset="0"/>
                          </a:rPr>
                          <m:t>3</m:t>
                        </m:r>
                      </m:sub>
                    </m:sSub>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PO</m:t>
                        </m:r>
                      </m:e>
                      <m:sub>
                        <m:r>
                          <a:rPr lang="en-US" smtClean="0">
                            <a:effectLst/>
                            <a:latin typeface="Cambria Math" panose="02040503050406030204" pitchFamily="18" charset="0"/>
                            <a:ea typeface="Times New Roman" panose="02020603050405020304" pitchFamily="18" charset="0"/>
                            <a:cs typeface="Times New Roman" panose="02020603050405020304" pitchFamily="18" charset="0"/>
                          </a:rPr>
                          <m:t>4</m:t>
                        </m:r>
                      </m:sub>
                    </m:sSub>
                  </m:oMath>
                </a14:m>
                <a:r>
                  <a:rPr lang="en-US" dirty="0">
                    <a:effectLst/>
                    <a:latin typeface="Times New Roman" panose="02020603050405020304" pitchFamily="18" charset="0"/>
                    <a:ea typeface="Times New Roman" panose="02020603050405020304" pitchFamily="18" charset="0"/>
                  </a:rPr>
                  <a:t>) is added to the sediment and the stirrer is operated. </a:t>
                </a:r>
                <a:r>
                  <a:rPr lang="en-US" dirty="0">
                    <a:latin typeface="Times New Roman" panose="02020603050405020304" pitchFamily="18" charset="0"/>
                    <a:ea typeface="Times New Roman" panose="02020603050405020304" pitchFamily="18" charset="0"/>
                  </a:rPr>
                  <a:t>Soluble minerals as calcite, aragonite dissolve rapidly (Al-</a:t>
                </a:r>
                <a:r>
                  <a:rPr lang="en-US" dirty="0" err="1">
                    <a:latin typeface="Times New Roman" panose="02020603050405020304" pitchFamily="18" charset="0"/>
                    <a:ea typeface="Times New Roman" panose="02020603050405020304" pitchFamily="18" charset="0"/>
                  </a:rPr>
                  <a:t>Asam</a:t>
                </a:r>
                <a:r>
                  <a:rPr lang="en-US" dirty="0">
                    <a:latin typeface="Times New Roman" panose="02020603050405020304" pitchFamily="18" charset="0"/>
                    <a:ea typeface="Times New Roman" panose="02020603050405020304" pitchFamily="18" charset="0"/>
                  </a:rPr>
                  <a:t> et al., 1990). The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CO</m:t>
                        </m:r>
                      </m:e>
                      <m:sub>
                        <m:r>
                          <a:rPr lang="en-US" i="1">
                            <a:latin typeface="Cambria Math" panose="02040503050406030204" pitchFamily="18" charset="0"/>
                          </a:rPr>
                          <m:t>2</m:t>
                        </m:r>
                      </m:sub>
                    </m:sSub>
                  </m:oMath>
                </a14:m>
                <a:r>
                  <a:rPr lang="en-US" dirty="0"/>
                  <a:t> </a:t>
                </a:r>
                <a:r>
                  <a:rPr lang="en-US" dirty="0">
                    <a:latin typeface="Times New Roman" panose="02020603050405020304" pitchFamily="18" charset="0"/>
                    <a:cs typeface="Times New Roman" panose="02020603050405020304" pitchFamily="18" charset="0"/>
                  </a:rPr>
                  <a:t>peak seen belongs to these minerals. Once a minimum level arrives, the temperature is raised to 60c° . Now the dolomite is dissolved and the area under the peak shown on the computer screen represents the dolomite amount in the sample. The integration result is inserted to the calibration curve (a strait line) to get the dolomite content in the sample in </a:t>
                </a:r>
                <a:r>
                  <a:rPr lang="en-US" dirty="0" err="1">
                    <a:latin typeface="Times New Roman" panose="02020603050405020304" pitchFamily="18" charset="0"/>
                    <a:ea typeface="Calibri" panose="020F0502020204030204" pitchFamily="34" charset="0"/>
                    <a:cs typeface="Arial" panose="020B0604020202020204" pitchFamily="34" charset="0"/>
                  </a:rPr>
                  <a:t>wt</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31628DA2-79BE-4C0A-BED1-337DC2E9D88E}"/>
                  </a:ext>
                </a:extLst>
              </p:cNvPr>
              <p:cNvSpPr>
                <a:spLocks noGrp="1" noRot="1" noChangeAspect="1" noMove="1" noResize="1" noEditPoints="1" noAdjustHandles="1" noChangeArrowheads="1" noChangeShapeType="1" noTextEdit="1"/>
              </p:cNvSpPr>
              <p:nvPr>
                <p:ph idx="1"/>
              </p:nvPr>
            </p:nvSpPr>
            <p:spPr>
              <a:xfrm>
                <a:off x="838200" y="816747"/>
                <a:ext cx="10515600" cy="5610686"/>
              </a:xfrm>
              <a:blipFill>
                <a:blip r:embed="rId2"/>
                <a:stretch>
                  <a:fillRect l="-1217" t="-1957" r="-522"/>
                </a:stretch>
              </a:blipFill>
            </p:spPr>
            <p:txBody>
              <a:bodyPr/>
              <a:lstStyle/>
              <a:p>
                <a:r>
                  <a:rPr lang="en-US">
                    <a:noFill/>
                  </a:rPr>
                  <a:t> </a:t>
                </a:r>
              </a:p>
            </p:txBody>
          </p:sp>
        </mc:Fallback>
      </mc:AlternateContent>
    </p:spTree>
    <p:extLst>
      <p:ext uri="{BB962C8B-B14F-4D97-AF65-F5344CB8AC3E}">
        <p14:creationId xmlns:p14="http://schemas.microsoft.com/office/powerpoint/2010/main" val="416854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E66686-BFF1-490F-8754-B4DDA1C3EDFF}"/>
              </a:ext>
            </a:extLst>
          </p:cNvPr>
          <p:cNvSpPr>
            <a:spLocks noGrp="1"/>
          </p:cNvSpPr>
          <p:nvPr>
            <p:ph type="title"/>
          </p:nvPr>
        </p:nvSpPr>
        <p:spPr>
          <a:xfrm>
            <a:off x="838200" y="249717"/>
            <a:ext cx="10515600" cy="567030"/>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Test Procedure - continue</a:t>
            </a:r>
          </a:p>
        </p:txBody>
      </p:sp>
      <p:sp>
        <p:nvSpPr>
          <p:cNvPr id="3" name="מציין מיקום תוכן 2">
            <a:extLst>
              <a:ext uri="{FF2B5EF4-FFF2-40B4-BE49-F238E27FC236}">
                <a16:creationId xmlns:a16="http://schemas.microsoft.com/office/drawing/2014/main" id="{31628DA2-79BE-4C0A-BED1-337DC2E9D88E}"/>
              </a:ext>
            </a:extLst>
          </p:cNvPr>
          <p:cNvSpPr>
            <a:spLocks noGrp="1"/>
          </p:cNvSpPr>
          <p:nvPr>
            <p:ph idx="1"/>
          </p:nvPr>
        </p:nvSpPr>
        <p:spPr>
          <a:xfrm>
            <a:off x="838200" y="816747"/>
            <a:ext cx="10515600" cy="5610686"/>
          </a:xfrm>
        </p:spPr>
        <p:txBody>
          <a:bodyPr/>
          <a:lstStyle/>
          <a:p>
            <a:pPr marL="0" indent="0" algn="l" rtl="0">
              <a:buNone/>
            </a:pPr>
            <a:endParaRPr lang="en-US" dirty="0">
              <a:latin typeface="Times New Roman" panose="02020603050405020304" pitchFamily="18" charset="0"/>
              <a:cs typeface="Times New Roman" panose="02020603050405020304" pitchFamily="18" charset="0"/>
            </a:endParaRPr>
          </a:p>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The management software controlled the system was written in MATLAB. A few different modules are used for control, calibration, and area calculation under the form calculation. The </a:t>
            </a:r>
            <a:r>
              <a:rPr lang="en-US" dirty="0">
                <a:latin typeface="Times New Roman" panose="02020603050405020304" pitchFamily="18" charset="0"/>
                <a:ea typeface="Calibri" panose="020F0502020204030204" pitchFamily="34" charset="0"/>
                <a:cs typeface="Arial" panose="020B0604020202020204" pitchFamily="34" charset="0"/>
              </a:rPr>
              <a:t>Next slide</a:t>
            </a:r>
            <a:r>
              <a:rPr lang="en-US" dirty="0">
                <a:effectLst/>
                <a:latin typeface="Times New Roman" panose="02020603050405020304" pitchFamily="18" charset="0"/>
                <a:ea typeface="Calibri" panose="020F0502020204030204" pitchFamily="34" charset="0"/>
                <a:cs typeface="Arial" panose="020B0604020202020204" pitchFamily="34" charset="0"/>
              </a:rPr>
              <a:t> shows qualitatively the peak forms seen during the stages of minerals dissolution as described before.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90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a:extLst>
                  <a:ext uri="{FF2B5EF4-FFF2-40B4-BE49-F238E27FC236}">
                    <a16:creationId xmlns:a16="http://schemas.microsoft.com/office/drawing/2014/main" id="{ABF69312-EFAA-4045-A283-42CC02476796}"/>
                  </a:ext>
                </a:extLst>
              </p:cNvPr>
              <p:cNvSpPr>
                <a:spLocks noGrp="1"/>
              </p:cNvSpPr>
              <p:nvPr>
                <p:ph type="title"/>
              </p:nvPr>
            </p:nvSpPr>
            <p:spPr>
              <a:xfrm>
                <a:off x="838200" y="239698"/>
                <a:ext cx="10515600" cy="639191"/>
              </a:xfrm>
            </p:spPr>
            <p:txBody>
              <a:bodyPr>
                <a:normAutofit/>
              </a:bodyPr>
              <a:lstStyle/>
              <a:p>
                <a:pPr algn="ctr" rtl="0"/>
                <a:r>
                  <a:rPr lang="en-US" sz="2800" dirty="0">
                    <a:solidFill>
                      <a:schemeClr val="accent1"/>
                    </a:solidFill>
                    <a:effectLst/>
                    <a:latin typeface="Times New Roman" panose="02020603050405020304" pitchFamily="18" charset="0"/>
                    <a:ea typeface="Calibri" panose="020F0502020204030204" pitchFamily="34" charset="0"/>
                  </a:rPr>
                  <a:t>The </a:t>
                </a:r>
                <a:r>
                  <a:rPr lang="en-US" sz="2800" dirty="0">
                    <a:solidFill>
                      <a:schemeClr val="accent1"/>
                    </a:solidFill>
                    <a:effectLst/>
                    <a:latin typeface="Times New Roman" panose="02020603050405020304" pitchFamily="18" charset="0"/>
                    <a:ea typeface="Times New Roman" panose="02020603050405020304" pitchFamily="18" charset="0"/>
                  </a:rPr>
                  <a:t>x</a:t>
                </a:r>
                <a14:m>
                  <m:oMath xmlns:m="http://schemas.openxmlformats.org/officeDocument/2006/math">
                    <m:sSub>
                      <m:sSubPr>
                        <m:ctrlPr>
                          <a:rPr lang="en-US" sz="2800" i="1">
                            <a:solidFill>
                              <a:schemeClr val="accent1"/>
                            </a:solidFill>
                            <a:effectLst/>
                            <a:latin typeface="Cambria Math" panose="02040503050406030204" pitchFamily="18" charset="0"/>
                            <a:cs typeface="Times New Roman" panose="02020603050405020304" pitchFamily="18" charset="0"/>
                          </a:rPr>
                        </m:ctrlPr>
                      </m:sSubPr>
                      <m:e>
                        <m:r>
                          <m:rPr>
                            <m:sty m:val="p"/>
                          </m:rPr>
                          <a:rPr lang="en-US" sz="280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CO</m:t>
                        </m:r>
                      </m:e>
                      <m:sub>
                        <m:r>
                          <a:rPr lang="en-US" sz="2800"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800" dirty="0">
                    <a:solidFill>
                      <a:schemeClr val="accent1"/>
                    </a:solidFill>
                    <a:effectLst/>
                    <a:latin typeface="Times New Roman" panose="02020603050405020304" pitchFamily="18" charset="0"/>
                    <a:ea typeface="Calibri" panose="020F0502020204030204" pitchFamily="34" charset="0"/>
                  </a:rPr>
                  <a:t> IR spectrum peaks created from minerals dissolution</a:t>
                </a:r>
                <a:endParaRPr lang="en-US" sz="28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2" name="כותרת 1">
                <a:extLst>
                  <a:ext uri="{FF2B5EF4-FFF2-40B4-BE49-F238E27FC236}">
                    <a16:creationId xmlns:a16="http://schemas.microsoft.com/office/drawing/2014/main" id="{ABF69312-EFAA-4045-A283-42CC02476796}"/>
                  </a:ext>
                </a:extLst>
              </p:cNvPr>
              <p:cNvSpPr>
                <a:spLocks noGrp="1" noRot="1" noChangeAspect="1" noMove="1" noResize="1" noEditPoints="1" noAdjustHandles="1" noChangeArrowheads="1" noChangeShapeType="1" noTextEdit="1"/>
              </p:cNvSpPr>
              <p:nvPr>
                <p:ph type="title"/>
              </p:nvPr>
            </p:nvSpPr>
            <p:spPr>
              <a:xfrm>
                <a:off x="838200" y="239698"/>
                <a:ext cx="10515600" cy="639191"/>
              </a:xfrm>
              <a:blipFill>
                <a:blip r:embed="rId2"/>
                <a:stretch>
                  <a:fillRect t="-3810" b="-14286"/>
                </a:stretch>
              </a:blipFill>
            </p:spPr>
            <p:txBody>
              <a:bodyPr/>
              <a:lstStyle/>
              <a:p>
                <a:r>
                  <a:rPr lang="en-US">
                    <a:noFill/>
                  </a:rPr>
                  <a:t> </a:t>
                </a:r>
              </a:p>
            </p:txBody>
          </p:sp>
        </mc:Fallback>
      </mc:AlternateContent>
      <p:pic>
        <p:nvPicPr>
          <p:cNvPr id="4" name="תמונה 3">
            <a:extLst>
              <a:ext uri="{FF2B5EF4-FFF2-40B4-BE49-F238E27FC236}">
                <a16:creationId xmlns:a16="http://schemas.microsoft.com/office/drawing/2014/main" id="{77480E54-CD87-45FE-A753-407EF8B15A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218" y="1118621"/>
            <a:ext cx="4518733" cy="5378395"/>
          </a:xfrm>
          <a:prstGeom prst="rect">
            <a:avLst/>
          </a:prstGeom>
          <a:noFill/>
          <a:ln>
            <a:noFill/>
          </a:ln>
        </p:spPr>
      </p:pic>
    </p:spTree>
    <p:extLst>
      <p:ext uri="{BB962C8B-B14F-4D97-AF65-F5344CB8AC3E}">
        <p14:creationId xmlns:p14="http://schemas.microsoft.com/office/powerpoint/2010/main" val="367485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כותרת 1">
                <a:extLst>
                  <a:ext uri="{FF2B5EF4-FFF2-40B4-BE49-F238E27FC236}">
                    <a16:creationId xmlns:a16="http://schemas.microsoft.com/office/drawing/2014/main" id="{19082422-2003-4BE2-B576-262A67AFD29E}"/>
                  </a:ext>
                </a:extLst>
              </p:cNvPr>
              <p:cNvSpPr>
                <a:spLocks noGrp="1"/>
              </p:cNvSpPr>
              <p:nvPr>
                <p:ph type="title"/>
              </p:nvPr>
            </p:nvSpPr>
            <p:spPr>
              <a:xfrm>
                <a:off x="838200" y="240839"/>
                <a:ext cx="10515600" cy="646928"/>
              </a:xfrm>
            </p:spPr>
            <p:txBody>
              <a:bodyPr>
                <a:normAutofit/>
              </a:bodyPr>
              <a:lstStyle/>
              <a:p>
                <a:pPr algn="ctr" rtl="0"/>
                <a:r>
                  <a:rPr lang="en-US" sz="2800" dirty="0">
                    <a:solidFill>
                      <a:schemeClr val="accent1"/>
                    </a:solidFill>
                    <a:effectLst/>
                    <a:latin typeface="Times New Roman" panose="02020603050405020304" pitchFamily="18" charset="0"/>
                    <a:ea typeface="Times New Roman" panose="02020603050405020304" pitchFamily="18" charset="0"/>
                  </a:rPr>
                  <a:t>x</a:t>
                </a:r>
                <a14:m>
                  <m:oMath xmlns:m="http://schemas.openxmlformats.org/officeDocument/2006/math">
                    <m:sSub>
                      <m:sSubPr>
                        <m:ctrlPr>
                          <a:rPr lang="en-US" sz="2800" i="1">
                            <a:solidFill>
                              <a:schemeClr val="accent1"/>
                            </a:solidFill>
                            <a:effectLst/>
                            <a:latin typeface="Cambria Math" panose="02040503050406030204" pitchFamily="18" charset="0"/>
                            <a:cs typeface="Times New Roman" panose="02020603050405020304" pitchFamily="18" charset="0"/>
                          </a:rPr>
                        </m:ctrlPr>
                      </m:sSubPr>
                      <m:e>
                        <m:r>
                          <m:rPr>
                            <m:sty m:val="p"/>
                          </m:rPr>
                          <a:rPr lang="en-US" sz="280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CO</m:t>
                        </m:r>
                      </m:e>
                      <m:sub>
                        <m:r>
                          <a:rPr lang="en-US" sz="2800"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2800" dirty="0">
                    <a:solidFill>
                      <a:schemeClr val="accent1"/>
                    </a:solidFill>
                    <a:effectLst/>
                    <a:latin typeface="Times New Roman" panose="02020603050405020304" pitchFamily="18" charset="0"/>
                    <a:ea typeface="Calibri" panose="020F0502020204030204" pitchFamily="34" charset="0"/>
                  </a:rPr>
                  <a:t> IR spectrum peaks</a:t>
                </a:r>
                <a:endParaRPr lang="en-US" sz="2800" dirty="0">
                  <a:latin typeface="Times New Roman" panose="02020603050405020304" pitchFamily="18" charset="0"/>
                  <a:cs typeface="Times New Roman" panose="02020603050405020304" pitchFamily="18" charset="0"/>
                </a:endParaRPr>
              </a:p>
            </p:txBody>
          </p:sp>
        </mc:Choice>
        <mc:Fallback xmlns="">
          <p:sp>
            <p:nvSpPr>
              <p:cNvPr id="2" name="כותרת 1">
                <a:extLst>
                  <a:ext uri="{FF2B5EF4-FFF2-40B4-BE49-F238E27FC236}">
                    <a16:creationId xmlns:a16="http://schemas.microsoft.com/office/drawing/2014/main" id="{19082422-2003-4BE2-B576-262A67AFD29E}"/>
                  </a:ext>
                </a:extLst>
              </p:cNvPr>
              <p:cNvSpPr>
                <a:spLocks noGrp="1" noRot="1" noChangeAspect="1" noMove="1" noResize="1" noEditPoints="1" noAdjustHandles="1" noChangeArrowheads="1" noChangeShapeType="1" noTextEdit="1"/>
              </p:cNvSpPr>
              <p:nvPr>
                <p:ph type="title"/>
              </p:nvPr>
            </p:nvSpPr>
            <p:spPr>
              <a:xfrm>
                <a:off x="838200" y="240839"/>
                <a:ext cx="10515600" cy="646928"/>
              </a:xfrm>
              <a:blipFill>
                <a:blip r:embed="rId2"/>
                <a:stretch>
                  <a:fillRect t="-3774"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49D8AA60-17C3-4397-BFAA-F6FC565F2300}"/>
                  </a:ext>
                </a:extLst>
              </p:cNvPr>
              <p:cNvSpPr>
                <a:spLocks noGrp="1"/>
              </p:cNvSpPr>
              <p:nvPr>
                <p:ph idx="1"/>
              </p:nvPr>
            </p:nvSpPr>
            <p:spPr>
              <a:xfrm>
                <a:off x="838200" y="1003177"/>
                <a:ext cx="10515600" cy="5173786"/>
              </a:xfrm>
            </p:spPr>
            <p:txBody>
              <a:bodyPr>
                <a:normAutofit/>
              </a:bodyPr>
              <a:lstStyle/>
              <a:p>
                <a:pPr marL="0" indent="0" algn="l" rtl="0">
                  <a:buNone/>
                </a:pPr>
                <a:r>
                  <a:rPr lang="en-US" dirty="0">
                    <a:latin typeface="Times New Roman" panose="02020603050405020304" pitchFamily="18" charset="0"/>
                    <a:cs typeface="Times New Roman" panose="02020603050405020304" pitchFamily="18" charset="0"/>
                  </a:rPr>
                  <a:t>Part c in the previous slide shows the practical case of both calcite / aragonite and dolomite minerals peak (there are additional hard dissolved minerals in small amount as siderite, but they don’t have influence on the result). The software “knows” how to </a:t>
                </a:r>
                <a:r>
                  <a:rPr lang="en-US" dirty="0">
                    <a:effectLst/>
                    <a:latin typeface="Times New Roman" panose="02020603050405020304" pitchFamily="18" charset="0"/>
                    <a:ea typeface="Calibri" panose="020F0502020204030204" pitchFamily="34" charset="0"/>
                  </a:rPr>
                  <a:t>extrapolate between adjacent IR detector points and to use a cumulative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Calibri" panose="020F0502020204030204" pitchFamily="34" charset="0"/>
                  </a:rPr>
                  <a:t> signal to get a good SNR. </a:t>
                </a:r>
              </a:p>
              <a:p>
                <a:pPr marL="0" indent="0" algn="l" rtl="0">
                  <a:buNone/>
                </a:pPr>
                <a:r>
                  <a:rPr lang="en-US" dirty="0">
                    <a:latin typeface="Times New Roman" panose="02020603050405020304" pitchFamily="18" charset="0"/>
                    <a:cs typeface="Times New Roman" panose="02020603050405020304" pitchFamily="18" charset="0"/>
                  </a:rPr>
                  <a:t>The key tool to separate between minerals </a:t>
                </a:r>
                <a14:m>
                  <m:oMath xmlns:m="http://schemas.openxmlformats.org/officeDocument/2006/math">
                    <m:sSub>
                      <m:sSubPr>
                        <m:ctrlPr>
                          <a:rPr lang="en-US" i="1" smtClean="0">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is the temperature. Dolomite is dissolved only when a warm to 60c° occurs. The next slide shows a qualitative picture of the x</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CO</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IR spectrum areas plotted schematically, demonstrating the sequential dissolution process of carbonate minerals. The software takes into account the residual “tail” exists from a very small dolomite amount in the first stage.  </a:t>
                </a:r>
              </a:p>
            </p:txBody>
          </p:sp>
        </mc:Choice>
        <mc:Fallback xmlns="">
          <p:sp>
            <p:nvSpPr>
              <p:cNvPr id="3" name="מציין מיקום תוכן 2">
                <a:extLst>
                  <a:ext uri="{FF2B5EF4-FFF2-40B4-BE49-F238E27FC236}">
                    <a16:creationId xmlns:a16="http://schemas.microsoft.com/office/drawing/2014/main" id="{49D8AA60-17C3-4397-BFAA-F6FC565F2300}"/>
                  </a:ext>
                </a:extLst>
              </p:cNvPr>
              <p:cNvSpPr>
                <a:spLocks noGrp="1" noRot="1" noChangeAspect="1" noMove="1" noResize="1" noEditPoints="1" noAdjustHandles="1" noChangeArrowheads="1" noChangeShapeType="1" noTextEdit="1"/>
              </p:cNvSpPr>
              <p:nvPr>
                <p:ph idx="1"/>
              </p:nvPr>
            </p:nvSpPr>
            <p:spPr>
              <a:xfrm>
                <a:off x="838200" y="1003177"/>
                <a:ext cx="10515600" cy="5173786"/>
              </a:xfrm>
              <a:blipFill>
                <a:blip r:embed="rId3"/>
                <a:stretch>
                  <a:fillRect l="-1217" t="-2123" r="-290"/>
                </a:stretch>
              </a:blipFill>
            </p:spPr>
            <p:txBody>
              <a:bodyPr/>
              <a:lstStyle/>
              <a:p>
                <a:r>
                  <a:rPr lang="en-US">
                    <a:noFill/>
                  </a:rPr>
                  <a:t> </a:t>
                </a:r>
              </a:p>
            </p:txBody>
          </p:sp>
        </mc:Fallback>
      </mc:AlternateContent>
    </p:spTree>
    <p:extLst>
      <p:ext uri="{BB962C8B-B14F-4D97-AF65-F5344CB8AC3E}">
        <p14:creationId xmlns:p14="http://schemas.microsoft.com/office/powerpoint/2010/main" val="49633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082422-2003-4BE2-B576-262A67AFD29E}"/>
              </a:ext>
            </a:extLst>
          </p:cNvPr>
          <p:cNvSpPr>
            <a:spLocks noGrp="1"/>
          </p:cNvSpPr>
          <p:nvPr>
            <p:ph type="title"/>
          </p:nvPr>
        </p:nvSpPr>
        <p:spPr>
          <a:xfrm>
            <a:off x="838200" y="240839"/>
            <a:ext cx="10515600" cy="64692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Dolomite content evaluation</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49D8AA60-17C3-4397-BFAA-F6FC565F2300}"/>
                  </a:ext>
                </a:extLst>
              </p:cNvPr>
              <p:cNvSpPr>
                <a:spLocks noGrp="1"/>
              </p:cNvSpPr>
              <p:nvPr>
                <p:ph idx="1"/>
              </p:nvPr>
            </p:nvSpPr>
            <p:spPr>
              <a:xfrm>
                <a:off x="838200" y="1003177"/>
                <a:ext cx="10515600" cy="5173786"/>
              </a:xfrm>
            </p:spPr>
            <p:txBody>
              <a:bodyPr>
                <a:normAutofit/>
              </a:bodyPr>
              <a:lstStyle/>
              <a:p>
                <a:pPr marL="0" indent="0" algn="l" rtl="0">
                  <a:buNone/>
                </a:pPr>
                <a:r>
                  <a:rPr lang="en-US" dirty="0">
                    <a:effectLst/>
                    <a:latin typeface="Times New Roman" panose="02020603050405020304" pitchFamily="18" charset="0"/>
                    <a:ea typeface="Calibri" panose="020F0502020204030204" pitchFamily="34" charset="0"/>
                    <a:cs typeface="Arial" panose="020B0604020202020204" pitchFamily="34" charset="0"/>
                  </a:rPr>
                  <a:t>The </a:t>
                </a:r>
                <a:r>
                  <a:rPr lang="en-US" dirty="0">
                    <a:effectLst/>
                    <a:latin typeface="Times New Roman" panose="02020603050405020304" pitchFamily="18" charset="0"/>
                    <a:ea typeface="Times New Roman" panose="02020603050405020304" pitchFamily="18" charset="0"/>
                    <a:cs typeface="Arial" panose="020B0604020202020204" pitchFamily="34" charset="0"/>
                  </a:rPr>
                  <a:t>x</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peak associated with the dolomite (second peak next slide) is integrated by a dedicated software module, to produce the area value which then used to calculate the content amount. As shown in figure 5, this peak has a “tail” arrive from the first peak, represents the small deviation from base line before the temperature is raised. This tail is extrapolated and integrated and then added to the second peak to for considering the small dolomite content dissolved prior to the main balk dissolution. </a:t>
                </a:r>
              </a:p>
              <a:p>
                <a:pPr marL="0" indent="0" algn="l" rtl="0">
                  <a:buNone/>
                </a:pPr>
                <a:r>
                  <a:rPr lang="en-US" dirty="0">
                    <a:effectLst/>
                    <a:latin typeface="Times New Roman" panose="02020603050405020304" pitchFamily="18" charset="0"/>
                    <a:ea typeface="Calibri" panose="020F0502020204030204" pitchFamily="34" charset="0"/>
                  </a:rPr>
                  <a:t>In order to calculate the dolomite content, a calibration curve between  weighed pure dolomite samples and </a:t>
                </a:r>
                <a:r>
                  <a:rPr lang="en-US" dirty="0">
                    <a:effectLst/>
                    <a:latin typeface="Times New Roman" panose="02020603050405020304" pitchFamily="18" charset="0"/>
                    <a:ea typeface="Times New Roman" panose="02020603050405020304" pitchFamily="18" charset="0"/>
                  </a:rPr>
                  <a:t>x</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CO</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rPr>
                  <a:t> peaks, prepared prior to the test is used. Since the sample is a pure dolomite, calibration contains only one stage, e.g., measurement under 60°C.</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49D8AA60-17C3-4397-BFAA-F6FC565F2300}"/>
                  </a:ext>
                </a:extLst>
              </p:cNvPr>
              <p:cNvSpPr>
                <a:spLocks noGrp="1" noRot="1" noChangeAspect="1" noMove="1" noResize="1" noEditPoints="1" noAdjustHandles="1" noChangeArrowheads="1" noChangeShapeType="1" noTextEdit="1"/>
              </p:cNvSpPr>
              <p:nvPr>
                <p:ph idx="1"/>
              </p:nvPr>
            </p:nvSpPr>
            <p:spPr>
              <a:xfrm>
                <a:off x="838200" y="1003177"/>
                <a:ext cx="10515600" cy="5173786"/>
              </a:xfrm>
              <a:blipFill>
                <a:blip r:embed="rId2"/>
                <a:stretch>
                  <a:fillRect l="-1217" t="-2123" r="-464"/>
                </a:stretch>
              </a:blipFill>
            </p:spPr>
            <p:txBody>
              <a:bodyPr/>
              <a:lstStyle/>
              <a:p>
                <a:r>
                  <a:rPr lang="en-US">
                    <a:noFill/>
                  </a:rPr>
                  <a:t> </a:t>
                </a:r>
              </a:p>
            </p:txBody>
          </p:sp>
        </mc:Fallback>
      </mc:AlternateContent>
    </p:spTree>
    <p:extLst>
      <p:ext uri="{BB962C8B-B14F-4D97-AF65-F5344CB8AC3E}">
        <p14:creationId xmlns:p14="http://schemas.microsoft.com/office/powerpoint/2010/main" val="27967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CFD0E6D-9907-4A0C-8D91-C7B56B56A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1419" y="1119124"/>
            <a:ext cx="8932135" cy="3337465"/>
          </a:xfrm>
          <a:prstGeom prst="rect">
            <a:avLst/>
          </a:prstGeom>
          <a:noFill/>
          <a:ln>
            <a:noFill/>
          </a:ln>
        </p:spPr>
      </p:pic>
    </p:spTree>
    <p:extLst>
      <p:ext uri="{BB962C8B-B14F-4D97-AF65-F5344CB8AC3E}">
        <p14:creationId xmlns:p14="http://schemas.microsoft.com/office/powerpoint/2010/main" val="202887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09B35D-4C59-4904-B43A-60B8281F263F}"/>
              </a:ext>
            </a:extLst>
          </p:cNvPr>
          <p:cNvSpPr>
            <a:spLocks noGrp="1"/>
          </p:cNvSpPr>
          <p:nvPr>
            <p:ph type="title"/>
          </p:nvPr>
        </p:nvSpPr>
        <p:spPr>
          <a:xfrm>
            <a:off x="838200" y="350981"/>
            <a:ext cx="10515600" cy="646545"/>
          </a:xfrm>
        </p:spPr>
        <p:txBody>
          <a:bodyPr>
            <a:normAutofit fontScale="90000"/>
          </a:bodyPr>
          <a:lstStyle/>
          <a:p>
            <a:pPr algn="ctr"/>
            <a:r>
              <a:rPr lang="en-US" sz="4400" dirty="0">
                <a:solidFill>
                  <a:schemeClr val="accent1"/>
                </a:solidFill>
                <a:latin typeface="Times New Roman" panose="02020603050405020304" pitchFamily="18" charset="0"/>
                <a:cs typeface="Times New Roman" panose="02020603050405020304" pitchFamily="18" charset="0"/>
              </a:rPr>
              <a:t>Dolomite content evaluation - continue</a:t>
            </a:r>
            <a:endParaRPr lang="en-US" dirty="0"/>
          </a:p>
        </p:txBody>
      </p:sp>
      <p:sp>
        <p:nvSpPr>
          <p:cNvPr id="3" name="מציין מיקום תוכן 2">
            <a:extLst>
              <a:ext uri="{FF2B5EF4-FFF2-40B4-BE49-F238E27FC236}">
                <a16:creationId xmlns:a16="http://schemas.microsoft.com/office/drawing/2014/main" id="{E00040A2-87EA-4AD1-99C3-27CBFFEF96B2}"/>
              </a:ext>
            </a:extLst>
          </p:cNvPr>
          <p:cNvSpPr>
            <a:spLocks noGrp="1"/>
          </p:cNvSpPr>
          <p:nvPr>
            <p:ph idx="1"/>
          </p:nvPr>
        </p:nvSpPr>
        <p:spPr>
          <a:xfrm>
            <a:off x="838200" y="1302327"/>
            <a:ext cx="10515600" cy="4874636"/>
          </a:xfrm>
        </p:spPr>
        <p:txBody>
          <a:bodyPr/>
          <a:lstStyle/>
          <a:p>
            <a:pPr marL="0" indent="0" algn="l" rtl="0">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The software calculates the strait line equation and the slop + the intersection point can be deduced. For each sediment sample measurement, these are used in order to put the measured result on the line (see results). </a:t>
            </a:r>
          </a:p>
          <a:p>
            <a:pPr marL="0" indent="0" algn="l" rtl="0">
              <a:buNone/>
            </a:pPr>
            <a:r>
              <a:rPr lang="en-US" dirty="0">
                <a:effectLst/>
                <a:latin typeface="Times New Roman" panose="02020603050405020304" pitchFamily="18" charset="0"/>
                <a:ea typeface="Calibri" panose="020F0502020204030204" pitchFamily="34" charset="0"/>
              </a:rPr>
              <a:t>The excellent sensitivity achieved by the system is demonstrated in the table next slide by results measured on samples contained more than 0.2% dolomite. These have been prepared carefully by </a:t>
            </a:r>
            <a:r>
              <a:rPr lang="en-US" dirty="0" err="1">
                <a:latin typeface="Times New Roman" panose="02020603050405020304" pitchFamily="18" charset="0"/>
                <a:cs typeface="Times New Roman" panose="02020603050405020304" pitchFamily="18" charset="0"/>
              </a:rPr>
              <a:t>Eyal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Wurgaft</a:t>
            </a:r>
            <a:r>
              <a:rPr lang="en-US" dirty="0">
                <a:latin typeface="Times New Roman" panose="02020603050405020304" pitchFamily="18" charset="0"/>
                <a:cs typeface="Times New Roman" panose="02020603050405020304" pitchFamily="18" charset="0"/>
              </a:rPr>
              <a:t>. The calcite and dolomite ratios in the sample are well known, between 0.1 and 50%. </a:t>
            </a:r>
            <a:endParaRPr lang="en-US" dirty="0"/>
          </a:p>
        </p:txBody>
      </p:sp>
    </p:spTree>
    <p:extLst>
      <p:ext uri="{BB962C8B-B14F-4D97-AF65-F5344CB8AC3E}">
        <p14:creationId xmlns:p14="http://schemas.microsoft.com/office/powerpoint/2010/main" val="1448907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0146C7-3E31-491A-B5AE-990DABA8265F}"/>
              </a:ext>
            </a:extLst>
          </p:cNvPr>
          <p:cNvSpPr>
            <a:spLocks noGrp="1"/>
          </p:cNvSpPr>
          <p:nvPr>
            <p:ph type="title"/>
          </p:nvPr>
        </p:nvSpPr>
        <p:spPr>
          <a:xfrm>
            <a:off x="838200" y="196451"/>
            <a:ext cx="10515600" cy="602540"/>
          </a:xfrm>
        </p:spPr>
        <p:txBody>
          <a:bodyPr>
            <a:normAutofit/>
          </a:bodyPr>
          <a:lstStyle/>
          <a:p>
            <a:pPr algn="l" rtl="0"/>
            <a:r>
              <a:rPr lang="en-US" sz="2800" dirty="0">
                <a:solidFill>
                  <a:schemeClr val="accent1"/>
                </a:solidFill>
                <a:latin typeface="Times New Roman" panose="02020603050405020304" pitchFamily="18" charset="0"/>
                <a:cs typeface="Times New Roman" panose="02020603050405020304" pitchFamily="18" charset="0"/>
              </a:rPr>
              <a:t>Comparison between known and measured dolomite content experiment</a:t>
            </a:r>
          </a:p>
        </p:txBody>
      </p:sp>
      <p:pic>
        <p:nvPicPr>
          <p:cNvPr id="4" name="תמונה 3" descr="תמונה שמכילה שולחן&#10;&#10;התיאור נוצר באופן אוטומטי">
            <a:extLst>
              <a:ext uri="{FF2B5EF4-FFF2-40B4-BE49-F238E27FC236}">
                <a16:creationId xmlns:a16="http://schemas.microsoft.com/office/drawing/2014/main" id="{447E688B-B0D4-450D-8616-E7BBC1A3C0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0676" y="906224"/>
            <a:ext cx="3009529" cy="5604317"/>
          </a:xfrm>
          <a:prstGeom prst="rect">
            <a:avLst/>
          </a:prstGeom>
          <a:noFill/>
          <a:ln>
            <a:noFill/>
          </a:ln>
        </p:spPr>
      </p:pic>
    </p:spTree>
    <p:extLst>
      <p:ext uri="{BB962C8B-B14F-4D97-AF65-F5344CB8AC3E}">
        <p14:creationId xmlns:p14="http://schemas.microsoft.com/office/powerpoint/2010/main" val="116112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ctr"/>
            <a:r>
              <a:rPr lang="en-US" sz="3200" dirty="0">
                <a:latin typeface="Times New Roman" panose="02020603050405020304" pitchFamily="18" charset="0"/>
                <a:cs typeface="Times New Roman" panose="02020603050405020304" pitchFamily="18" charset="0"/>
              </a:rPr>
              <a:t>Introduction</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3"/>
                <a:ext cx="10515600" cy="5283200"/>
              </a:xfrm>
            </p:spPr>
            <p:txBody>
              <a:bodyPr/>
              <a:lstStyle/>
              <a:p>
                <a:pPr marL="0" indent="0" algn="l" rtl="0">
                  <a:buNone/>
                </a:pPr>
                <a:r>
                  <a:rPr lang="en-US" dirty="0">
                    <a:latin typeface="Times New Roman" panose="02020603050405020304" pitchFamily="18" charset="0"/>
                    <a:cs typeface="Times New Roman" panose="02020603050405020304" pitchFamily="18" charset="0"/>
                  </a:rPr>
                  <a:t>Oceanic magnesium concentration values are important since they are tightly related to various aspects of the oceanic system, for example its carbon cycle. </a:t>
                </a:r>
              </a:p>
              <a:p>
                <a:pPr marL="0" indent="0" algn="l" rtl="0">
                  <a:buNone/>
                </a:pPr>
                <a:r>
                  <a:rPr lang="en-US" dirty="0">
                    <a:latin typeface="Times New Roman" panose="02020603050405020304" pitchFamily="18" charset="0"/>
                    <a:cs typeface="Times New Roman" panose="02020603050405020304" pitchFamily="18" charset="0"/>
                  </a:rPr>
                  <a:t>Recent studies indicated that an oceanic Mg balanced values require a significant dolomite creation, in contrast with different assessments published in previous studies. The studies based their arguments on analyses of Mg concentration </a:t>
                </a:r>
                <a:r>
                  <a:rPr lang="en-US" dirty="0">
                    <a:effectLst/>
                    <a:latin typeface="Times New Roman" panose="02020603050405020304" pitchFamily="18" charset="0"/>
                    <a:ea typeface="Calibri" panose="020F0502020204030204" pitchFamily="34" charset="0"/>
                  </a:rPr>
                  <a:t>and its stable </a:t>
                </a:r>
                <a14:m>
                  <m:oMath xmlns:m="http://schemas.openxmlformats.org/officeDocument/2006/math">
                    <m:sSup>
                      <m:sSupPr>
                        <m:ctrlPr>
                          <a:rPr lang="en-US" sz="2400" i="1" smtClean="0">
                            <a:effectLst/>
                            <a:latin typeface="Cambria Math" panose="02040503050406030204" pitchFamily="18" charset="0"/>
                            <a:cs typeface="Times New Roman" panose="02020603050405020304" pitchFamily="18" charset="0"/>
                          </a:rPr>
                        </m:ctrlPr>
                      </m:sSupPr>
                      <m:e>
                        <m:r>
                          <m:rPr>
                            <m:sty m:val="p"/>
                          </m:rPr>
                          <a:rPr lang="en-US" sz="2400" b="0" i="0">
                            <a:effectLst/>
                            <a:latin typeface="Cambria Math" panose="02040503050406030204" pitchFamily="18" charset="0"/>
                            <a:ea typeface="Calibri" panose="020F0502020204030204" pitchFamily="34" charset="0"/>
                            <a:cs typeface="Times New Roman" panose="02020603050405020304" pitchFamily="18" charset="0"/>
                          </a:rPr>
                          <m:t>δ</m:t>
                        </m:r>
                      </m:e>
                      <m:sup>
                        <m:r>
                          <a:rPr lang="en-US" sz="2400" b="0" i="0">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sz="2400" b="0" i="0">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rPr>
                  <a:t>isotopic composition.</a:t>
                </a:r>
              </a:p>
              <a:p>
                <a:pPr marL="0" indent="0" algn="l" rtl="0">
                  <a:buNone/>
                </a:pPr>
                <a14:m>
                  <m:oMath xmlns:m="http://schemas.openxmlformats.org/officeDocument/2006/math">
                    <m:sSup>
                      <m:sSupPr>
                        <m:ctrlPr>
                          <a:rPr lang="en-US" sz="2800" i="1" smtClean="0">
                            <a:effectLst/>
                            <a:latin typeface="Cambria Math" panose="02040503050406030204" pitchFamily="18" charset="0"/>
                            <a:cs typeface="Times New Roman" panose="02020603050405020304" pitchFamily="18" charset="0"/>
                          </a:rPr>
                        </m:ctrlPr>
                      </m:sSupPr>
                      <m:e>
                        <m:r>
                          <m:rPr>
                            <m:sty m:val="p"/>
                          </m:rPr>
                          <a:rPr lang="en-US" sz="2800" b="0" i="0">
                            <a:effectLst/>
                            <a:latin typeface="Cambria Math" panose="02040503050406030204" pitchFamily="18" charset="0"/>
                            <a:ea typeface="Calibri" panose="020F0502020204030204" pitchFamily="34" charset="0"/>
                            <a:cs typeface="Times New Roman" panose="02020603050405020304" pitchFamily="18" charset="0"/>
                          </a:rPr>
                          <m:t>δ</m:t>
                        </m:r>
                      </m:e>
                      <m:sup>
                        <m:r>
                          <a:rPr lang="en-US" sz="2800" b="0" i="0">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sz="2800" b="0" i="0">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expresses the ratio between Mg heavy isotope </a:t>
                </a:r>
                <a:r>
                  <a:rPr lang="en-US" b="1" baseline="30000" dirty="0">
                    <a:latin typeface="Times New Roman" panose="02020603050405020304" pitchFamily="18" charset="0"/>
                    <a:cs typeface="Times New Roman" panose="02020603050405020304" pitchFamily="18" charset="0"/>
                  </a:rPr>
                  <a:t>26</a:t>
                </a:r>
                <a:r>
                  <a:rPr lang="en-US" dirty="0">
                    <a:latin typeface="Times New Roman" panose="02020603050405020304" pitchFamily="18" charset="0"/>
                    <a:cs typeface="Times New Roman" panose="02020603050405020304" pitchFamily="18" charset="0"/>
                  </a:rPr>
                  <a:t>Mg</a:t>
                </a:r>
                <a:r>
                  <a:rPr lang="en-US" sz="2400" dirty="0"/>
                  <a:t> to its </a:t>
                </a:r>
                <a:r>
                  <a:rPr lang="en-US" b="1" baseline="30000" dirty="0">
                    <a:latin typeface="Times New Roman" panose="02020603050405020304" pitchFamily="18" charset="0"/>
                    <a:cs typeface="Times New Roman" panose="02020603050405020304" pitchFamily="18" charset="0"/>
                  </a:rPr>
                  <a:t>24</a:t>
                </a:r>
                <a:r>
                  <a:rPr lang="en-US" dirty="0">
                    <a:latin typeface="Times New Roman" panose="02020603050405020304" pitchFamily="18" charset="0"/>
                    <a:cs typeface="Times New Roman" panose="02020603050405020304" pitchFamily="18" charset="0"/>
                  </a:rPr>
                  <a:t>Mg</a:t>
                </a:r>
                <a:r>
                  <a:rPr lang="en-US" sz="2400" dirty="0"/>
                  <a:t> </a:t>
                </a:r>
                <a:r>
                  <a:rPr lang="en-US" dirty="0">
                    <a:latin typeface="Times New Roman" panose="02020603050405020304" pitchFamily="18" charset="0"/>
                    <a:cs typeface="Times New Roman" panose="02020603050405020304" pitchFamily="18" charset="0"/>
                  </a:rPr>
                  <a:t>regular and defined as: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rtl="0">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rtl="0">
                  <a:buNone/>
                </a:pPr>
                <a14:m>
                  <m:oMath xmlns:m="http://schemas.openxmlformats.org/officeDocument/2006/math">
                    <m:sSup>
                      <m:sSupPr>
                        <m:ctrlPr>
                          <a:rPr lang="en-US" sz="2400" i="1" smtClean="0">
                            <a:effectLst/>
                            <a:latin typeface="Cambria Math" panose="02040503050406030204" pitchFamily="18" charset="0"/>
                            <a:cs typeface="Times New Roman" panose="02020603050405020304" pitchFamily="18" charset="0"/>
                          </a:rPr>
                        </m:ctrlPr>
                      </m:s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δ</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sz="2400" b="1" dirty="0">
                    <a:effectLst/>
                    <a:latin typeface="Times New Roman" panose="02020603050405020304" pitchFamily="18" charset="0"/>
                    <a:ea typeface="Calibri" panose="020F0502020204030204" pitchFamily="34" charset="0"/>
                  </a:rPr>
                  <a:t> = [</a:t>
                </a:r>
                <a:r>
                  <a:rPr lang="en-US" sz="2400" dirty="0">
                    <a:effectLst/>
                    <a:latin typeface="Times New Roman" panose="02020603050405020304" pitchFamily="18" charset="0"/>
                    <a:ea typeface="Calibri" panose="020F0502020204030204" pitchFamily="34" charset="0"/>
                  </a:rPr>
                  <a:t>(</a:t>
                </a:r>
                <a:r>
                  <a:rPr lang="en-US" sz="2400" b="1" baseline="30000" dirty="0">
                    <a:effectLst/>
                    <a:latin typeface="Times New Roman" panose="02020603050405020304" pitchFamily="18" charset="0"/>
                    <a:ea typeface="Calibri" panose="020F0502020204030204" pitchFamily="34" charset="0"/>
                  </a:rPr>
                  <a:t>26</a:t>
                </a:r>
                <a:r>
                  <a:rPr lang="en-US" sz="2400" dirty="0">
                    <a:effectLst/>
                    <a:latin typeface="Times New Roman" panose="02020603050405020304" pitchFamily="18" charset="0"/>
                    <a:ea typeface="Calibri" panose="020F0502020204030204" pitchFamily="34" charset="0"/>
                  </a:rPr>
                  <a:t>Mg/</a:t>
                </a:r>
                <a:r>
                  <a:rPr lang="en-US" sz="2400" b="1" baseline="30000" dirty="0">
                    <a:effectLst/>
                    <a:latin typeface="Times New Roman" panose="02020603050405020304" pitchFamily="18" charset="0"/>
                    <a:ea typeface="Calibri" panose="020F0502020204030204" pitchFamily="34" charset="0"/>
                  </a:rPr>
                  <a:t>24</a:t>
                </a:r>
                <a:r>
                  <a:rPr lang="en-US" sz="2400" dirty="0">
                    <a:effectLst/>
                    <a:latin typeface="Times New Roman" panose="02020603050405020304" pitchFamily="18" charset="0"/>
                    <a:ea typeface="Calibri" panose="020F0502020204030204" pitchFamily="34" charset="0"/>
                  </a:rPr>
                  <a:t>Mg)</a:t>
                </a:r>
                <a:r>
                  <a:rPr lang="en-US" sz="1800" dirty="0">
                    <a:effectLst/>
                    <a:latin typeface="Times New Roman" panose="02020603050405020304" pitchFamily="18" charset="0"/>
                    <a:ea typeface="Calibri" panose="020F0502020204030204" pitchFamily="34" charset="0"/>
                  </a:rPr>
                  <a:t>sample</a:t>
                </a:r>
                <a:r>
                  <a:rPr lang="en-US" sz="2400" dirty="0">
                    <a:effectLst/>
                    <a:latin typeface="Times New Roman" panose="02020603050405020304" pitchFamily="18" charset="0"/>
                    <a:ea typeface="Calibri" panose="020F0502020204030204" pitchFamily="34" charset="0"/>
                  </a:rPr>
                  <a:t> </a:t>
                </a:r>
                <a:r>
                  <a:rPr lang="en-US" sz="2400" b="1"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 [(</a:t>
                </a:r>
                <a:r>
                  <a:rPr lang="en-US" sz="2400" b="1" baseline="30000" dirty="0">
                    <a:effectLst/>
                    <a:latin typeface="Times New Roman" panose="02020603050405020304" pitchFamily="18" charset="0"/>
                    <a:ea typeface="Calibri" panose="020F0502020204030204" pitchFamily="34" charset="0"/>
                  </a:rPr>
                  <a:t>26</a:t>
                </a:r>
                <a:r>
                  <a:rPr lang="en-US" sz="2400" dirty="0">
                    <a:effectLst/>
                    <a:latin typeface="Times New Roman" panose="02020603050405020304" pitchFamily="18" charset="0"/>
                    <a:ea typeface="Calibri" panose="020F0502020204030204" pitchFamily="34" charset="0"/>
                  </a:rPr>
                  <a:t>Mg/</a:t>
                </a:r>
                <a:r>
                  <a:rPr lang="en-US" sz="2400" b="1" baseline="30000" dirty="0">
                    <a:effectLst/>
                    <a:latin typeface="Times New Roman" panose="02020603050405020304" pitchFamily="18" charset="0"/>
                    <a:ea typeface="Calibri" panose="020F0502020204030204" pitchFamily="34" charset="0"/>
                  </a:rPr>
                  <a:t>24</a:t>
                </a:r>
                <a:r>
                  <a:rPr lang="en-US" sz="2400" dirty="0">
                    <a:effectLst/>
                    <a:latin typeface="Times New Roman" panose="02020603050405020304" pitchFamily="18" charset="0"/>
                    <a:ea typeface="Calibri" panose="020F0502020204030204" pitchFamily="34" charset="0"/>
                  </a:rPr>
                  <a:t>Mg)</a:t>
                </a:r>
                <a:r>
                  <a:rPr lang="en-US" sz="1800" dirty="0">
                    <a:effectLst/>
                    <a:latin typeface="Times New Roman" panose="02020603050405020304" pitchFamily="18" charset="0"/>
                    <a:ea typeface="Calibri" panose="020F0502020204030204" pitchFamily="34" charset="0"/>
                  </a:rPr>
                  <a:t>standard</a:t>
                </a:r>
                <a:r>
                  <a:rPr lang="en-US" sz="2400" dirty="0">
                    <a:effectLst/>
                    <a:latin typeface="Times New Roman" panose="02020603050405020304" pitchFamily="18" charset="0"/>
                    <a:ea typeface="Calibri" panose="020F0502020204030204" pitchFamily="34" charset="0"/>
                  </a:rPr>
                  <a:t>  -1</a:t>
                </a:r>
                <a:r>
                  <a:rPr lang="en-US" sz="2400" b="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x 1000 </a:t>
                </a:r>
                <a:r>
                  <a:rPr lang="en-US" sz="2400" b="1" dirty="0">
                    <a:effectLst/>
                    <a:latin typeface="Times New Roman" panose="02020603050405020304" pitchFamily="18" charset="0"/>
                    <a:ea typeface="Calibri" panose="020F0502020204030204" pitchFamily="34" charset="0"/>
                  </a:rPr>
                  <a:t>(</a:t>
                </a:r>
                <a:r>
                  <a:rPr lang="en-US" sz="2400" dirty="0">
                    <a:effectLst/>
                    <a:latin typeface="Times New Roman" panose="02020603050405020304" pitchFamily="18" charset="0"/>
                    <a:ea typeface="Calibri" panose="020F0502020204030204" pitchFamily="34" charset="0"/>
                  </a:rPr>
                  <a:t>in</a:t>
                </a:r>
                <a:r>
                  <a:rPr lang="en-US" sz="2400" b="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91CE52A4-ED85-4379-995E-4BD0210C9BDA}"/>
                  </a:ext>
                </a:extLst>
              </p:cNvPr>
              <p:cNvSpPr>
                <a:spLocks noGrp="1" noRot="1" noChangeAspect="1" noMove="1" noResize="1" noEditPoints="1" noAdjustHandles="1" noChangeArrowheads="1" noChangeShapeType="1" noTextEdit="1"/>
              </p:cNvSpPr>
              <p:nvPr>
                <p:ph idx="1"/>
              </p:nvPr>
            </p:nvSpPr>
            <p:spPr>
              <a:xfrm>
                <a:off x="838200" y="1034473"/>
                <a:ext cx="10515600" cy="5283200"/>
              </a:xfrm>
              <a:blipFill>
                <a:blip r:embed="rId2"/>
                <a:stretch>
                  <a:fillRect l="-1217" t="-2079" r="-232"/>
                </a:stretch>
              </a:blipFill>
            </p:spPr>
            <p:txBody>
              <a:bodyPr/>
              <a:lstStyle/>
              <a:p>
                <a:r>
                  <a:rPr lang="en-US">
                    <a:noFill/>
                  </a:rPr>
                  <a:t> </a:t>
                </a:r>
              </a:p>
            </p:txBody>
          </p:sp>
        </mc:Fallback>
      </mc:AlternateContent>
    </p:spTree>
    <p:extLst>
      <p:ext uri="{BB962C8B-B14F-4D97-AF65-F5344CB8AC3E}">
        <p14:creationId xmlns:p14="http://schemas.microsoft.com/office/powerpoint/2010/main" val="1480749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8EE38D-F5FF-41A3-B92A-867C148ED241}"/>
              </a:ext>
            </a:extLst>
          </p:cNvPr>
          <p:cNvSpPr>
            <a:spLocks noGrp="1"/>
          </p:cNvSpPr>
          <p:nvPr>
            <p:ph type="title"/>
          </p:nvPr>
        </p:nvSpPr>
        <p:spPr>
          <a:xfrm>
            <a:off x="838200" y="300181"/>
            <a:ext cx="10515600" cy="613930"/>
          </a:xfrm>
        </p:spPr>
        <p:txBody>
          <a:bodyPr>
            <a:normAutofit fontScale="90000"/>
          </a:bodyPr>
          <a:lstStyle/>
          <a:p>
            <a:pPr algn="ctr"/>
            <a:r>
              <a:rPr lang="en-US" dirty="0">
                <a:solidFill>
                  <a:schemeClr val="accent1"/>
                </a:solidFill>
                <a:latin typeface="Times New Roman" panose="02020603050405020304" pitchFamily="18" charset="0"/>
                <a:cs typeface="Times New Roman" panose="02020603050405020304" pitchFamily="18" charset="0"/>
              </a:rPr>
              <a:t>Results</a:t>
            </a:r>
            <a:endParaRPr lang="en-US" dirty="0"/>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FB1794C0-434C-4E79-9855-C536735CCA35}"/>
                  </a:ext>
                </a:extLst>
              </p:cNvPr>
              <p:cNvSpPr>
                <a:spLocks noGrp="1"/>
              </p:cNvSpPr>
              <p:nvPr>
                <p:ph idx="1"/>
              </p:nvPr>
            </p:nvSpPr>
            <p:spPr>
              <a:xfrm>
                <a:off x="838200" y="1080655"/>
                <a:ext cx="10515600" cy="5347853"/>
              </a:xfrm>
            </p:spPr>
            <p:txBody>
              <a:bodyPr>
                <a:normAutofit fontScale="92500"/>
              </a:bodyPr>
              <a:lstStyle/>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The sample used in this test is SG1, from the continental shelf of the east Mediterranean. Calibration process yielded the following strait line curve,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shown in figure 6. Dolomite unit is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gram ( = mg). Sediment’s depths start from sea floor and down ( </a:t>
                </a:r>
                <a:r>
                  <a:rPr lang="en-US" dirty="0" err="1">
                    <a:effectLst/>
                    <a:latin typeface="Times New Roman" panose="02020603050405020304" pitchFamily="18" charset="0"/>
                    <a:ea typeface="Times New Roman" panose="02020603050405020304" pitchFamily="18" charset="0"/>
                    <a:cs typeface="Arial" panose="020B0604020202020204" pitchFamily="34" charset="0"/>
                  </a:rPr>
                  <a:t>bsfl</a:t>
                </a:r>
                <a:r>
                  <a:rPr lang="en-US" dirty="0">
                    <a:effectLst/>
                    <a:latin typeface="Times New Roman" panose="02020603050405020304" pitchFamily="18" charset="0"/>
                    <a:ea typeface="Times New Roman" panose="02020603050405020304" pitchFamily="18" charset="0"/>
                    <a:cs typeface="Arial" panose="020B0604020202020204" pitchFamily="34" charset="0"/>
                  </a:rPr>
                  <a:t> stands for </a:t>
                </a:r>
                <a:r>
                  <a:rPr lang="en-US" u="sng" dirty="0">
                    <a:effectLst/>
                    <a:latin typeface="Times New Roman" panose="02020603050405020304" pitchFamily="18" charset="0"/>
                    <a:ea typeface="Times New Roman" panose="02020603050405020304" pitchFamily="18" charset="0"/>
                    <a:cs typeface="Arial" panose="020B0604020202020204" pitchFamily="34" charset="0"/>
                  </a:rPr>
                  <a:t>below sea floor</a:t>
                </a:r>
                <a:r>
                  <a:rPr lang="en-US" dirty="0">
                    <a:effectLst/>
                    <a:latin typeface="Times New Roman" panose="02020603050405020304" pitchFamily="18" charset="0"/>
                    <a:ea typeface="Times New Roman" panose="02020603050405020304" pitchFamily="18" charset="0"/>
                    <a:cs typeface="Arial" panose="020B0604020202020204" pitchFamily="34" charset="0"/>
                  </a:rPr>
                  <a:t> e.g., from the sediment - water interface) , figure 6.</a:t>
                </a:r>
                <a:r>
                  <a:rPr lang="en-US" dirty="0">
                    <a:effectLst/>
                    <a:latin typeface="Times New Roman" panose="02020603050405020304" pitchFamily="18" charset="0"/>
                    <a:ea typeface="Calibri" panose="020F0502020204030204" pitchFamily="34" charset="0"/>
                    <a:cs typeface="Arial" panose="020B0604020202020204" pitchFamily="34" charset="0"/>
                  </a:rPr>
                  <a:t> The interception point is: 0.70 mg (remnant dolomite as peak area = 0), the slop:  1.38 *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dirty="0">
                    <a:effectLst/>
                    <a:latin typeface="Times New Roman" panose="02020603050405020304" pitchFamily="18" charset="0"/>
                    <a:ea typeface="Calibri" panose="020F0502020204030204" pitchFamily="34" charset="0"/>
                    <a:cs typeface="Arial" panose="020B0604020202020204" pitchFamily="34" charset="0"/>
                  </a:rPr>
                  <a:t> mg / ppm*sec. The line equation is: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Dolomite  = 1.38 *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x Peak Area  + 0.7.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The RSQ, e.g., To what extent variance of  the differences between points which can be explained = 0.99. Next slide shows the calibration curve.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p>
            </p:txBody>
          </p:sp>
        </mc:Choice>
        <mc:Fallback xmlns="">
          <p:sp>
            <p:nvSpPr>
              <p:cNvPr id="3" name="מציין מיקום תוכן 2">
                <a:extLst>
                  <a:ext uri="{FF2B5EF4-FFF2-40B4-BE49-F238E27FC236}">
                    <a16:creationId xmlns:a16="http://schemas.microsoft.com/office/drawing/2014/main" id="{FB1794C0-434C-4E79-9855-C536735CCA35}"/>
                  </a:ext>
                </a:extLst>
              </p:cNvPr>
              <p:cNvSpPr>
                <a:spLocks noGrp="1" noRot="1" noChangeAspect="1" noMove="1" noResize="1" noEditPoints="1" noAdjustHandles="1" noChangeArrowheads="1" noChangeShapeType="1" noTextEdit="1"/>
              </p:cNvSpPr>
              <p:nvPr>
                <p:ph idx="1"/>
              </p:nvPr>
            </p:nvSpPr>
            <p:spPr>
              <a:xfrm>
                <a:off x="838200" y="1080655"/>
                <a:ext cx="10515600" cy="5347853"/>
              </a:xfrm>
              <a:blipFill>
                <a:blip r:embed="rId2"/>
                <a:stretch>
                  <a:fillRect l="-1043" t="-1025" r="-986"/>
                </a:stretch>
              </a:blipFill>
            </p:spPr>
            <p:txBody>
              <a:bodyPr/>
              <a:lstStyle/>
              <a:p>
                <a:r>
                  <a:rPr lang="en-US">
                    <a:noFill/>
                  </a:rPr>
                  <a:t> </a:t>
                </a:r>
              </a:p>
            </p:txBody>
          </p:sp>
        </mc:Fallback>
      </mc:AlternateContent>
    </p:spTree>
    <p:extLst>
      <p:ext uri="{BB962C8B-B14F-4D97-AF65-F5344CB8AC3E}">
        <p14:creationId xmlns:p14="http://schemas.microsoft.com/office/powerpoint/2010/main" val="3351120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תרשים 3">
            <a:extLst>
              <a:ext uri="{FF2B5EF4-FFF2-40B4-BE49-F238E27FC236}">
                <a16:creationId xmlns:a16="http://schemas.microsoft.com/office/drawing/2014/main" id="{0974712B-BA77-4BE3-BA9D-4AE95907A8D6}"/>
              </a:ext>
            </a:extLst>
          </p:cNvPr>
          <p:cNvGraphicFramePr/>
          <p:nvPr>
            <p:extLst>
              <p:ext uri="{D42A27DB-BD31-4B8C-83A1-F6EECF244321}">
                <p14:modId xmlns:p14="http://schemas.microsoft.com/office/powerpoint/2010/main" val="32861969"/>
              </p:ext>
            </p:extLst>
          </p:nvPr>
        </p:nvGraphicFramePr>
        <p:xfrm>
          <a:off x="2530763" y="637309"/>
          <a:ext cx="7952509" cy="5726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1460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D5AB6D-B21F-4CE0-B92A-4BFCE20C692D}"/>
              </a:ext>
            </a:extLst>
          </p:cNvPr>
          <p:cNvSpPr>
            <a:spLocks noGrp="1"/>
          </p:cNvSpPr>
          <p:nvPr>
            <p:ph type="title"/>
          </p:nvPr>
        </p:nvSpPr>
        <p:spPr>
          <a:xfrm>
            <a:off x="838200" y="378690"/>
            <a:ext cx="10515600" cy="604693"/>
          </a:xfrm>
        </p:spPr>
        <p:txBody>
          <a:bodyPr>
            <a:normAutofit fontScale="90000"/>
          </a:bodyPr>
          <a:lstStyle/>
          <a:p>
            <a:pPr algn="ctr"/>
            <a:r>
              <a:rPr lang="en-US" dirty="0">
                <a:solidFill>
                  <a:schemeClr val="accent1"/>
                </a:solidFill>
                <a:latin typeface="Times New Roman" panose="02020603050405020304" pitchFamily="18" charset="0"/>
                <a:cs typeface="Times New Roman" panose="02020603050405020304" pitchFamily="18" charset="0"/>
              </a:rPr>
              <a:t>Results - continue</a:t>
            </a:r>
            <a:endParaRPr lang="en-US" dirty="0"/>
          </a:p>
        </p:txBody>
      </p:sp>
      <p:sp>
        <p:nvSpPr>
          <p:cNvPr id="3" name="מציין מיקום תוכן 2">
            <a:extLst>
              <a:ext uri="{FF2B5EF4-FFF2-40B4-BE49-F238E27FC236}">
                <a16:creationId xmlns:a16="http://schemas.microsoft.com/office/drawing/2014/main" id="{37C9315E-EA0A-4FEC-AEF8-F9875449BA6A}"/>
              </a:ext>
            </a:extLst>
          </p:cNvPr>
          <p:cNvSpPr>
            <a:spLocks noGrp="1"/>
          </p:cNvSpPr>
          <p:nvPr>
            <p:ph idx="1"/>
          </p:nvPr>
        </p:nvSpPr>
        <p:spPr>
          <a:xfrm>
            <a:off x="838200" y="1052945"/>
            <a:ext cx="10515600" cy="5569528"/>
          </a:xfrm>
        </p:spPr>
        <p:txBody>
          <a:bodyPr/>
          <a:lstStyle/>
          <a:p>
            <a:pPr marL="0" indent="0" algn="l" rtl="0">
              <a:buNone/>
            </a:pPr>
            <a:endParaRPr lang="en-US" dirty="0"/>
          </a:p>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The measured Peak Area data values are shown under Peak Area column.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just" rtl="0">
              <a:lnSpc>
                <a:spcPct val="107000"/>
              </a:lnSpc>
              <a:spcAft>
                <a:spcPts val="800"/>
              </a:spcAft>
              <a:buNone/>
            </a:pPr>
            <a:r>
              <a:rPr lang="en-US" dirty="0">
                <a:effectLst/>
                <a:latin typeface="Times New Roman" panose="02020603050405020304" pitchFamily="18" charset="0"/>
                <a:ea typeface="Calibri" panose="020F0502020204030204" pitchFamily="34" charset="0"/>
                <a:cs typeface="Arial" panose="020B0604020202020204" pitchFamily="34" charset="0"/>
              </a:rPr>
              <a:t>The Dolomite (mg) content is calculated according to the line equation.  In the mixed minerals sample measurements, the wt.% is actually  [dolomite (mg) / </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Sample Weight (mg)]*100, in order to get the percentage value. For each of the samples measured data, the dolomite (mg) was calculated using the </a:t>
            </a:r>
            <a:r>
              <a:rPr lang="en-US" dirty="0">
                <a:effectLst/>
                <a:latin typeface="Times New Roman" panose="02020603050405020304" pitchFamily="18" charset="0"/>
                <a:ea typeface="Calibri" panose="020F0502020204030204" pitchFamily="34" charset="0"/>
                <a:cs typeface="Arial" panose="020B0604020202020204" pitchFamily="34" charset="0"/>
              </a:rPr>
              <a:t>Dolomite (mg) equation. The dolomite (mg) vs. depth and </a:t>
            </a:r>
            <a:r>
              <a:rPr lang="en-US" dirty="0">
                <a:effectLst/>
                <a:latin typeface="Times New Roman" panose="02020603050405020304" pitchFamily="18" charset="0"/>
                <a:ea typeface="Times New Roman" panose="02020603050405020304" pitchFamily="18" charset="0"/>
                <a:cs typeface="Arial" panose="020B0604020202020204" pitchFamily="34" charset="0"/>
              </a:rPr>
              <a:t>the Mg concentration in milli molar (e.g., milli mol/litter, denoted mM) vs. depth (cm </a:t>
            </a:r>
            <a:r>
              <a:rPr lang="en-US" dirty="0" err="1">
                <a:effectLst/>
                <a:latin typeface="Times New Roman" panose="02020603050405020304" pitchFamily="18" charset="0"/>
                <a:ea typeface="Times New Roman" panose="02020603050405020304" pitchFamily="18" charset="0"/>
                <a:cs typeface="Arial" panose="020B0604020202020204" pitchFamily="34" charset="0"/>
              </a:rPr>
              <a:t>bsfl</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r>
              <a:rPr lang="en-US" dirty="0">
                <a:effectLst/>
                <a:latin typeface="Times New Roman" panose="02020603050405020304" pitchFamily="18" charset="0"/>
                <a:ea typeface="Calibri" panose="020F0502020204030204" pitchFamily="34" charset="0"/>
                <a:cs typeface="Arial" panose="020B0604020202020204" pitchFamily="34" charset="0"/>
              </a:rPr>
              <a:t>are shown </a:t>
            </a:r>
            <a:r>
              <a:rPr lang="en-US" dirty="0">
                <a:latin typeface="Times New Roman" panose="02020603050405020304" pitchFamily="18" charset="0"/>
                <a:ea typeface="Calibri" panose="020F0502020204030204" pitchFamily="34" charset="0"/>
                <a:cs typeface="Arial" panose="020B0604020202020204" pitchFamily="34" charset="0"/>
              </a:rPr>
              <a:t>next slide</a:t>
            </a:r>
            <a:r>
              <a:rPr lang="en-US" dirty="0">
                <a:effectLst/>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p>
        </p:txBody>
      </p:sp>
    </p:spTree>
    <p:extLst>
      <p:ext uri="{BB962C8B-B14F-4D97-AF65-F5344CB8AC3E}">
        <p14:creationId xmlns:p14="http://schemas.microsoft.com/office/powerpoint/2010/main" val="46518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75904EE-315D-41EB-86EF-1DAFBA5CEC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236" y="613445"/>
            <a:ext cx="9903010" cy="5519500"/>
          </a:xfrm>
          <a:prstGeom prst="rect">
            <a:avLst/>
          </a:prstGeom>
          <a:noFill/>
          <a:ln>
            <a:noFill/>
          </a:ln>
        </p:spPr>
      </p:pic>
    </p:spTree>
    <p:extLst>
      <p:ext uri="{BB962C8B-B14F-4D97-AF65-F5344CB8AC3E}">
        <p14:creationId xmlns:p14="http://schemas.microsoft.com/office/powerpoint/2010/main" val="290473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C12E4-20E7-411E-85F4-E0D1797CAC8B}"/>
              </a:ext>
            </a:extLst>
          </p:cNvPr>
          <p:cNvSpPr>
            <a:spLocks noGrp="1"/>
          </p:cNvSpPr>
          <p:nvPr>
            <p:ph type="title"/>
          </p:nvPr>
        </p:nvSpPr>
        <p:spPr>
          <a:xfrm>
            <a:off x="838200" y="290990"/>
            <a:ext cx="10515600" cy="63228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Discussion</a:t>
            </a:r>
          </a:p>
        </p:txBody>
      </p:sp>
      <p:sp>
        <p:nvSpPr>
          <p:cNvPr id="3" name="מציין מיקום תוכן 2">
            <a:extLst>
              <a:ext uri="{FF2B5EF4-FFF2-40B4-BE49-F238E27FC236}">
                <a16:creationId xmlns:a16="http://schemas.microsoft.com/office/drawing/2014/main" id="{BCAEC9F4-8E51-4480-82E3-342CAD786310}"/>
              </a:ext>
            </a:extLst>
          </p:cNvPr>
          <p:cNvSpPr>
            <a:spLocks noGrp="1"/>
          </p:cNvSpPr>
          <p:nvPr>
            <p:ph idx="1"/>
          </p:nvPr>
        </p:nvSpPr>
        <p:spPr>
          <a:xfrm>
            <a:off x="838200" y="1136342"/>
            <a:ext cx="10515600" cy="5273336"/>
          </a:xfrm>
        </p:spPr>
        <p:txBody>
          <a:bodyPr>
            <a:normAutofit lnSpcReduction="10000"/>
          </a:bodyPr>
          <a:lstStyle/>
          <a:p>
            <a:pPr marL="0" indent="0" algn="l" rtl="0">
              <a:buNone/>
            </a:pPr>
            <a:endParaRPr lang="en-US" dirty="0"/>
          </a:p>
          <a:p>
            <a:pPr marL="0" indent="0" algn="just" rtl="0">
              <a:lnSpc>
                <a:spcPct val="107000"/>
              </a:lnSpc>
              <a:spcAft>
                <a:spcPts val="800"/>
              </a:spcAft>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The range to consider in </a:t>
            </a:r>
            <a:r>
              <a:rPr lang="en-US" dirty="0" err="1">
                <a:effectLst/>
                <a:latin typeface="Times New Roman" panose="02020603050405020304" pitchFamily="18" charset="0"/>
                <a:ea typeface="Times New Roman" panose="02020603050405020304" pitchFamily="18" charset="0"/>
                <a:cs typeface="Arial" panose="020B0604020202020204" pitchFamily="34" charset="0"/>
              </a:rPr>
              <a:t>Dolomit</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r>
              <a:rPr lang="en-US" dirty="0" err="1">
                <a:effectLst/>
                <a:latin typeface="Times New Roman" panose="02020603050405020304" pitchFamily="18" charset="0"/>
                <a:ea typeface="Times New Roman" panose="02020603050405020304" pitchFamily="18" charset="0"/>
                <a:cs typeface="Arial" panose="020B0604020202020204" pitchFamily="34" charset="0"/>
              </a:rPr>
              <a:t>wt</a:t>
            </a:r>
            <a:r>
              <a:rPr lang="en-US" dirty="0">
                <a:effectLst/>
                <a:latin typeface="Times New Roman" panose="02020603050405020304" pitchFamily="18" charset="0"/>
                <a:ea typeface="Times New Roman" panose="02020603050405020304" pitchFamily="18" charset="0"/>
                <a:cs typeface="Arial" panose="020B0604020202020204" pitchFamily="34" charset="0"/>
              </a:rPr>
              <a:t>%, is between depths 178 – 285 cm. In this range, dolomite content increases. This range is attributed to the depths 33 – 128 cm in the Mg mM part at the figure, represents Mg concentration range (in mM) decrease. This gap between Mg decrease – dolomite increase, may express a time lag between chemical processes, in which magnesium first precipitated into calcite then in second stage, dolomitization process converted this rich-magnesium calcite to dolomite.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r>
              <a:rPr lang="en-US" dirty="0">
                <a:effectLst/>
                <a:latin typeface="Times New Roman" panose="02020603050405020304" pitchFamily="18" charset="0"/>
                <a:ea typeface="Times New Roman" panose="02020603050405020304" pitchFamily="18" charset="0"/>
              </a:rPr>
              <a:t>The wide area of dolomite increasing value mentioned above seems consistent with the Mg concentration decrease. The Mg sinks into the sediment in a diffusion process.</a:t>
            </a:r>
            <a:endParaRPr lang="en-US" dirty="0"/>
          </a:p>
        </p:txBody>
      </p:sp>
    </p:spTree>
    <p:extLst>
      <p:ext uri="{BB962C8B-B14F-4D97-AF65-F5344CB8AC3E}">
        <p14:creationId xmlns:p14="http://schemas.microsoft.com/office/powerpoint/2010/main" val="3243676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C12E4-20E7-411E-85F4-E0D1797CAC8B}"/>
              </a:ext>
            </a:extLst>
          </p:cNvPr>
          <p:cNvSpPr>
            <a:spLocks noGrp="1"/>
          </p:cNvSpPr>
          <p:nvPr>
            <p:ph type="title"/>
          </p:nvPr>
        </p:nvSpPr>
        <p:spPr>
          <a:xfrm>
            <a:off x="838200" y="290990"/>
            <a:ext cx="10515600" cy="63228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Discussion - continue</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BCAEC9F4-8E51-4480-82E3-342CAD786310}"/>
                  </a:ext>
                </a:extLst>
              </p:cNvPr>
              <p:cNvSpPr>
                <a:spLocks noGrp="1"/>
              </p:cNvSpPr>
              <p:nvPr>
                <p:ph idx="1"/>
              </p:nvPr>
            </p:nvSpPr>
            <p:spPr>
              <a:xfrm>
                <a:off x="838200" y="1136342"/>
                <a:ext cx="10515600" cy="5273336"/>
              </a:xfrm>
            </p:spPr>
            <p:txBody>
              <a:bodyPr>
                <a:normAutofit/>
              </a:bodyPr>
              <a:lstStyle/>
              <a:p>
                <a:pPr marL="0" indent="0" algn="l" rtl="0">
                  <a:buNone/>
                </a:pPr>
                <a:r>
                  <a:rPr lang="en-US" dirty="0">
                    <a:latin typeface="Times New Roman" panose="02020603050405020304" pitchFamily="18" charset="0"/>
                    <a:cs typeface="Times New Roman" panose="02020603050405020304" pitchFamily="18" charset="0"/>
                  </a:rPr>
                  <a:t>In order to understand if there is a direct and simple connection between these two outcomes e.g., Mg concentration decrease while dolomite content increase, let’s estimate the Mg loss content in the relevant depths which could be contribute to dolomite creation. The Mg flux, </a:t>
                </a: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F</m:t>
                        </m:r>
                      </m:e>
                      <m:sub>
                        <m:r>
                          <m:rPr>
                            <m:sty m:val="p"/>
                          </m:rPr>
                          <a:rPr lang="en-US" i="0">
                            <a:latin typeface="Cambria Math" panose="02040503050406030204" pitchFamily="18" charset="0"/>
                          </a:rPr>
                          <m:t>Mg</m:t>
                        </m:r>
                        <m:r>
                          <a:rPr lang="en-US" i="0">
                            <a:latin typeface="Cambria Math" panose="02040503050406030204" pitchFamily="18" charset="0"/>
                          </a:rPr>
                          <m:t> </m:t>
                        </m:r>
                      </m:sub>
                    </m:sSub>
                  </m:oMath>
                </a14:m>
                <a:r>
                  <a:rPr lang="en-US" dirty="0">
                    <a:latin typeface="Times New Roman" panose="02020603050405020304" pitchFamily="18" charset="0"/>
                    <a:cs typeface="Times New Roman" panose="02020603050405020304" pitchFamily="18" charset="0"/>
                  </a:rPr>
                  <a:t>, into the sediment based on the Fick’s first law of diffusion:  </a:t>
                </a:r>
              </a:p>
              <a:p>
                <a:pPr marL="0" indent="0" algn="l" rtl="0">
                  <a:lnSpc>
                    <a:spcPct val="107000"/>
                  </a:lnSpc>
                  <a:spcAft>
                    <a:spcPts val="800"/>
                  </a:spcAft>
                  <a:buNone/>
                </a:pPr>
                <a14:m>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r>
                          <a:rPr lang="en-US" i="0">
                            <a:effectLst/>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en-US"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K</m:t>
                        </m:r>
                      </m:e>
                      <m:sub>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sub>
                    </m:sSub>
                  </m:oMath>
                </a14:m>
                <a:r>
                  <a:rPr lang="en-US"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num>
                      <m:den>
                        <m:r>
                          <a:rPr lang="en-US"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z</m:t>
                        </m:r>
                      </m:den>
                    </m:f>
                  </m:oMath>
                </a14:m>
                <a:r>
                  <a:rPr lang="en-US" dirty="0">
                    <a:effectLst/>
                    <a:latin typeface="Times New Roman" panose="02020603050405020304" pitchFamily="18" charset="0"/>
                    <a:ea typeface="Times New Roman" panose="02020603050405020304" pitchFamily="18" charset="0"/>
                  </a:rPr>
                  <a:t> , where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K</m:t>
                        </m:r>
                      </m:e>
                      <m:sub>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sub>
                    </m:sSub>
                  </m:oMath>
                </a14:m>
                <a:r>
                  <a:rPr lang="en-US" dirty="0">
                    <a:effectLst/>
                    <a:latin typeface="Times New Roman" panose="02020603050405020304" pitchFamily="18" charset="0"/>
                    <a:ea typeface="Times New Roman" panose="02020603050405020304" pitchFamily="18" charset="0"/>
                  </a:rPr>
                  <a:t> is the tortuosity-corrected diffusion of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e>
                      <m:sup>
                        <m:r>
                          <a:rPr lang="en-US" i="0">
                            <a:effectLst/>
                            <a:latin typeface="Cambria Math" panose="02040503050406030204" pitchFamily="18" charset="0"/>
                            <a:ea typeface="Times New Roman" panose="02020603050405020304" pitchFamily="18" charset="0"/>
                            <a:cs typeface="Times New Roman" panose="02020603050405020304" pitchFamily="18" charset="0"/>
                          </a:rPr>
                          <m:t>2</m:t>
                        </m:r>
                        <m:r>
                          <a:rPr lang="en-US"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effectLst/>
                    <a:latin typeface="Times New Roman" panose="02020603050405020304" pitchFamily="18" charset="0"/>
                    <a:ea typeface="Calibri" panose="020F0502020204030204" pitchFamily="34" charset="0"/>
                  </a:rPr>
                  <a:t>(Boudreau, 1997; Schulz, 2006) in (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𝑦𝑟</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lang="en-US" dirty="0">
                    <a:effectLst/>
                    <a:latin typeface="Times New Roman" panose="02020603050405020304" pitchFamily="18" charset="0"/>
                    <a:ea typeface="Times New Roman" panose="02020603050405020304" pitchFamily="18" charset="0"/>
                  </a:rPr>
                  <a:t>) and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num>
                      <m:den>
                        <m:r>
                          <a:rPr lang="en-US"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z</m:t>
                        </m:r>
                      </m:den>
                    </m:f>
                  </m:oMath>
                </a14:m>
                <a:r>
                  <a:rPr lang="en-US" dirty="0">
                    <a:effectLst/>
                    <a:latin typeface="Times New Roman" panose="02020603050405020304" pitchFamily="18" charset="0"/>
                    <a:ea typeface="Times New Roman" panose="02020603050405020304" pitchFamily="18" charset="0"/>
                  </a:rPr>
                  <a:t> is the vertical gradient of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e>
                      <m:sup>
                        <m:r>
                          <a:rPr lang="en-US" i="0">
                            <a:effectLst/>
                            <a:latin typeface="Cambria Math" panose="02040503050406030204" pitchFamily="18" charset="0"/>
                            <a:ea typeface="Times New Roman" panose="02020603050405020304" pitchFamily="18" charset="0"/>
                            <a:cs typeface="Times New Roman" panose="02020603050405020304" pitchFamily="18" charset="0"/>
                          </a:rPr>
                          <m:t>2</m:t>
                        </m:r>
                        <m:r>
                          <a:rPr lang="en-US" i="0">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dirty="0">
                    <a:effectLst/>
                    <a:latin typeface="Times New Roman" panose="02020603050405020304" pitchFamily="18" charset="0"/>
                    <a:ea typeface="Times New Roman" panose="02020603050405020304" pitchFamily="18" charset="0"/>
                  </a:rPr>
                  <a:t> (mol *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n-US" dirty="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K</m:t>
                        </m:r>
                      </m:e>
                      <m:sub>
                        <m:r>
                          <m:rPr>
                            <m:sty m:val="p"/>
                          </m:rPr>
                          <a:rPr lang="en-US" i="0">
                            <a:effectLst/>
                            <a:latin typeface="Cambria Math" panose="02040503050406030204" pitchFamily="18" charset="0"/>
                            <a:ea typeface="Times New Roman" panose="02020603050405020304" pitchFamily="18" charset="0"/>
                            <a:cs typeface="Times New Roman" panose="02020603050405020304" pitchFamily="18" charset="0"/>
                          </a:rPr>
                          <m:t>Mg</m:t>
                        </m:r>
                      </m:sub>
                    </m:sSub>
                  </m:oMath>
                </a14:m>
                <a:r>
                  <a:rPr lang="en-US" dirty="0">
                    <a:effectLst/>
                    <a:latin typeface="Times New Roman" panose="02020603050405020304" pitchFamily="18" charset="0"/>
                    <a:ea typeface="Times New Roman" panose="02020603050405020304" pitchFamily="18" charset="0"/>
                  </a:rPr>
                  <a:t> is </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1.90E-05</a:t>
                </a:r>
                <a:r>
                  <a:rPr lang="en-US" dirty="0">
                    <a:solidFill>
                      <a:srgbClr val="000000"/>
                    </a:solidFill>
                    <a:effectLst/>
                    <a:latin typeface="Calibri" panose="020F0502020204030204" pitchFamily="34" charset="0"/>
                    <a:ea typeface="Times New Roman" panose="02020603050405020304" pitchFamily="18" charset="0"/>
                  </a:rPr>
                  <a:t>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Calibri" panose="020F0502020204030204" pitchFamily="34" charset="0"/>
                    <a:ea typeface="Times New Roman" panose="02020603050405020304" pitchFamily="18" charset="0"/>
                  </a:rPr>
                  <a:t> *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𝑑𝑎𝑦</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lang="en-US" dirty="0">
                    <a:effectLst/>
                    <a:latin typeface="Calibri" panose="020F0502020204030204" pitchFamily="34"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dirty="0">
                    <a:effectLst/>
                    <a:latin typeface="Times New Roman" panose="02020603050405020304" pitchFamily="18" charset="0"/>
                    <a:ea typeface="Times New Roman" panose="02020603050405020304" pitchFamily="18" charset="0"/>
                  </a:rPr>
                  <a:t> </a:t>
                </a:r>
                <a:r>
                  <a:rPr lang="en-US" dirty="0">
                    <a:solidFill>
                      <a:srgbClr val="000000"/>
                    </a:solidFill>
                    <a:effectLst/>
                    <a:latin typeface="Times New Roman" panose="02020603050405020304" pitchFamily="18" charset="0"/>
                    <a:ea typeface="Times New Roman" panose="02020603050405020304" pitchFamily="18" charset="0"/>
                  </a:rPr>
                  <a:t>6.94E-03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Calibri" panose="020F0502020204030204" pitchFamily="34" charset="0"/>
                    <a:ea typeface="Times New Roman" panose="02020603050405020304" pitchFamily="18" charset="0"/>
                  </a:rPr>
                  <a:t> *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𝑦𝑟</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lang="en-US" dirty="0">
                    <a:effectLst/>
                    <a:latin typeface="Calibri" panose="020F0502020204030204" pitchFamily="34" charset="0"/>
                    <a:ea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derivative term (gradient) in this case is the slop of the depths 33 to 128 cm, equals to - 6.26E-02 mM / cm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rtl="0">
                  <a:buNone/>
                </a:pPr>
                <a:endParaRPr lang="en-US" dirty="0"/>
              </a:p>
            </p:txBody>
          </p:sp>
        </mc:Choice>
        <mc:Fallback xmlns="">
          <p:sp>
            <p:nvSpPr>
              <p:cNvPr id="3" name="מציין מיקום תוכן 2">
                <a:extLst>
                  <a:ext uri="{FF2B5EF4-FFF2-40B4-BE49-F238E27FC236}">
                    <a16:creationId xmlns:a16="http://schemas.microsoft.com/office/drawing/2014/main" id="{BCAEC9F4-8E51-4480-82E3-342CAD786310}"/>
                  </a:ext>
                </a:extLst>
              </p:cNvPr>
              <p:cNvSpPr>
                <a:spLocks noGrp="1" noRot="1" noChangeAspect="1" noMove="1" noResize="1" noEditPoints="1" noAdjustHandles="1" noChangeArrowheads="1" noChangeShapeType="1" noTextEdit="1"/>
              </p:cNvSpPr>
              <p:nvPr>
                <p:ph idx="1"/>
              </p:nvPr>
            </p:nvSpPr>
            <p:spPr>
              <a:xfrm>
                <a:off x="838200" y="1136342"/>
                <a:ext cx="10515600" cy="5273336"/>
              </a:xfrm>
              <a:blipFill>
                <a:blip r:embed="rId2"/>
                <a:stretch>
                  <a:fillRect l="-1217" t="-1965" r="-1797"/>
                </a:stretch>
              </a:blipFill>
            </p:spPr>
            <p:txBody>
              <a:bodyPr/>
              <a:lstStyle/>
              <a:p>
                <a:r>
                  <a:rPr lang="en-US">
                    <a:noFill/>
                  </a:rPr>
                  <a:t> </a:t>
                </a:r>
              </a:p>
            </p:txBody>
          </p:sp>
        </mc:Fallback>
      </mc:AlternateContent>
    </p:spTree>
    <p:extLst>
      <p:ext uri="{BB962C8B-B14F-4D97-AF65-F5344CB8AC3E}">
        <p14:creationId xmlns:p14="http://schemas.microsoft.com/office/powerpoint/2010/main" val="1503611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C12E4-20E7-411E-85F4-E0D1797CAC8B}"/>
              </a:ext>
            </a:extLst>
          </p:cNvPr>
          <p:cNvSpPr>
            <a:spLocks noGrp="1"/>
          </p:cNvSpPr>
          <p:nvPr>
            <p:ph type="title"/>
          </p:nvPr>
        </p:nvSpPr>
        <p:spPr>
          <a:xfrm>
            <a:off x="838200" y="290990"/>
            <a:ext cx="10515600" cy="63228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Discussion - continue</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BCAEC9F4-8E51-4480-82E3-342CAD786310}"/>
                  </a:ext>
                </a:extLst>
              </p:cNvPr>
              <p:cNvSpPr>
                <a:spLocks noGrp="1"/>
              </p:cNvSpPr>
              <p:nvPr>
                <p:ph idx="1"/>
              </p:nvPr>
            </p:nvSpPr>
            <p:spPr>
              <a:xfrm>
                <a:off x="838200" y="1136342"/>
                <a:ext cx="10515600" cy="5273336"/>
              </a:xfrm>
            </p:spPr>
            <p:txBody>
              <a:bodyPr>
                <a:normAutofit/>
              </a:bodyPr>
              <a:lstStyle/>
              <a:p>
                <a:pPr marL="0" indent="0" algn="l" rtl="0">
                  <a:buNone/>
                </a:pPr>
                <a:r>
                  <a:rPr lang="en-US" dirty="0">
                    <a:solidFill>
                      <a:srgbClr val="000000"/>
                    </a:solidFill>
                    <a:effectLst/>
                    <a:latin typeface="Times New Roman" panose="02020603050405020304" pitchFamily="18" charset="0"/>
                    <a:ea typeface="Times New Roman" panose="02020603050405020304" pitchFamily="18" charset="0"/>
                  </a:rPr>
                  <a:t>(the minus indicates the flux direction which is negative while depths increase).  This milli molar should be converted to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en-US" dirty="0">
                    <a:effectLst/>
                    <a:latin typeface="Times New Roman" panose="02020603050405020304" pitchFamily="18" charset="0"/>
                    <a:ea typeface="Times New Roman" panose="02020603050405020304" pitchFamily="18" charset="0"/>
                  </a:rPr>
                  <a:t> (1000 litter in 1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m</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effectLst/>
                    <a:latin typeface="Times New Roman" panose="02020603050405020304" pitchFamily="18" charset="0"/>
                    <a:ea typeface="Times New Roman" panose="02020603050405020304" pitchFamily="18" charset="0"/>
                  </a:rPr>
                  <a:t> and the cm is converted to m. The product of these two terms and after units’ conversion yields: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F</m:t>
                        </m:r>
                      </m:e>
                      <m:sub>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Mg</m:t>
                        </m:r>
                        <m:r>
                          <a:rPr lang="en-US">
                            <a:effectLst/>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en-US" dirty="0">
                    <a:effectLst/>
                    <a:latin typeface="Times New Roman" panose="02020603050405020304" pitchFamily="18" charset="0"/>
                    <a:ea typeface="Times New Roman" panose="02020603050405020304" pitchFamily="18" charset="0"/>
                  </a:rPr>
                  <a:t>= </a:t>
                </a:r>
                <a:r>
                  <a:rPr lang="en-US" dirty="0">
                    <a:solidFill>
                      <a:srgbClr val="000000"/>
                    </a:solidFill>
                    <a:effectLst/>
                    <a:latin typeface="Times New Roman" panose="02020603050405020304" pitchFamily="18" charset="0"/>
                    <a:ea typeface="Times New Roman" panose="02020603050405020304" pitchFamily="18" charset="0"/>
                  </a:rPr>
                  <a:t>4.3E-02 mol*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m:t>
                        </m:r>
                      </m:e>
                      <m:sup>
                        <m:r>
                          <a:rPr lang="en-US">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rPr>
                  <a:t>/yr. My assumption here is that each dolomite molecule contains 1 Mg atom (dolomite formula:  </a:t>
                </a:r>
                <a:r>
                  <a:rPr lang="en-US" dirty="0" err="1">
                    <a:effectLst/>
                    <a:latin typeface="Times New Roman" panose="02020603050405020304" pitchFamily="18" charset="0"/>
                    <a:ea typeface="Times New Roman" panose="02020603050405020304" pitchFamily="18" charset="0"/>
                  </a:rPr>
                  <a:t>CaMg</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CO</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dirty="0">
                    <a:effectLst/>
                    <a:latin typeface="Times New Roman" panose="02020603050405020304" pitchFamily="18" charset="0"/>
                    <a:ea typeface="Times New Roman" panose="02020603050405020304" pitchFamily="18" charset="0"/>
                  </a:rPr>
                  <a:t>). If all the magnesium flux is used for dolomite creation, let’s see the content that could be created for then relevant sedimentation depths. Assuming that the sedimentation rate in SG area (although it is somewhat slower) is 10 mm/year = 1 cm,  (</a:t>
                </a:r>
                <a:r>
                  <a:rPr lang="en-US" dirty="0" err="1">
                    <a:effectLst/>
                    <a:latin typeface="Times New Roman" panose="02020603050405020304" pitchFamily="18" charset="0"/>
                    <a:ea typeface="Times New Roman" panose="02020603050405020304" pitchFamily="18" charset="0"/>
                  </a:rPr>
                  <a:t>Bareket</a:t>
                </a:r>
                <a:r>
                  <a:rPr lang="en-US" dirty="0">
                    <a:effectLst/>
                    <a:latin typeface="Times New Roman" panose="02020603050405020304" pitchFamily="18" charset="0"/>
                    <a:ea typeface="Times New Roman" panose="02020603050405020304" pitchFamily="18" charset="0"/>
                  </a:rPr>
                  <a:t> et al., 2016) </a:t>
                </a:r>
                <a:r>
                  <a:rPr lang="en-US" dirty="0">
                    <a:latin typeface="Times New Roman" panose="02020603050405020304" pitchFamily="18" charset="0"/>
                    <a:cs typeface="Times New Roman" panose="02020603050405020304" pitchFamily="18" charset="0"/>
                  </a:rPr>
                  <a:t>which is a quite rapid rate, then for 33 cm of sediment, only 33 years shall be needed. Similarly, for 78 and 128 cm, 78 and 128 years needed. These time periods yield values of : </a:t>
                </a:r>
              </a:p>
              <a:p>
                <a:pPr marL="0" indent="0" algn="l" rtl="0">
                  <a:buNone/>
                </a:pPr>
                <a:endParaRPr lang="en-US" dirty="0"/>
              </a:p>
            </p:txBody>
          </p:sp>
        </mc:Choice>
        <mc:Fallback xmlns="">
          <p:sp>
            <p:nvSpPr>
              <p:cNvPr id="3" name="מציין מיקום תוכן 2">
                <a:extLst>
                  <a:ext uri="{FF2B5EF4-FFF2-40B4-BE49-F238E27FC236}">
                    <a16:creationId xmlns:a16="http://schemas.microsoft.com/office/drawing/2014/main" id="{BCAEC9F4-8E51-4480-82E3-342CAD786310}"/>
                  </a:ext>
                </a:extLst>
              </p:cNvPr>
              <p:cNvSpPr>
                <a:spLocks noGrp="1" noRot="1" noChangeAspect="1" noMove="1" noResize="1" noEditPoints="1" noAdjustHandles="1" noChangeArrowheads="1" noChangeShapeType="1" noTextEdit="1"/>
              </p:cNvSpPr>
              <p:nvPr>
                <p:ph idx="1"/>
              </p:nvPr>
            </p:nvSpPr>
            <p:spPr>
              <a:xfrm>
                <a:off x="838200" y="1136342"/>
                <a:ext cx="10515600" cy="5273336"/>
              </a:xfrm>
              <a:blipFill>
                <a:blip r:embed="rId2"/>
                <a:stretch>
                  <a:fillRect l="-1217" t="-1965" r="-1507"/>
                </a:stretch>
              </a:blipFill>
            </p:spPr>
            <p:txBody>
              <a:bodyPr/>
              <a:lstStyle/>
              <a:p>
                <a:r>
                  <a:rPr lang="en-US">
                    <a:noFill/>
                  </a:rPr>
                  <a:t> </a:t>
                </a:r>
              </a:p>
            </p:txBody>
          </p:sp>
        </mc:Fallback>
      </mc:AlternateContent>
    </p:spTree>
    <p:extLst>
      <p:ext uri="{BB962C8B-B14F-4D97-AF65-F5344CB8AC3E}">
        <p14:creationId xmlns:p14="http://schemas.microsoft.com/office/powerpoint/2010/main" val="2359763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C12E4-20E7-411E-85F4-E0D1797CAC8B}"/>
              </a:ext>
            </a:extLst>
          </p:cNvPr>
          <p:cNvSpPr>
            <a:spLocks noGrp="1"/>
          </p:cNvSpPr>
          <p:nvPr>
            <p:ph type="title"/>
          </p:nvPr>
        </p:nvSpPr>
        <p:spPr>
          <a:xfrm>
            <a:off x="838200" y="290990"/>
            <a:ext cx="10515600" cy="63228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Discussion - continue</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BCAEC9F4-8E51-4480-82E3-342CAD786310}"/>
                  </a:ext>
                </a:extLst>
              </p:cNvPr>
              <p:cNvSpPr>
                <a:spLocks noGrp="1"/>
              </p:cNvSpPr>
              <p:nvPr>
                <p:ph idx="1"/>
              </p:nvPr>
            </p:nvSpPr>
            <p:spPr>
              <a:xfrm>
                <a:off x="838200" y="1136342"/>
                <a:ext cx="10515600" cy="5430668"/>
              </a:xfrm>
            </p:spPr>
            <p:txBody>
              <a:bodyPr>
                <a:normAutofit/>
              </a:bodyPr>
              <a:lstStyle/>
              <a:p>
                <a:pPr algn="l" rtl="0">
                  <a:lnSpc>
                    <a:spcPct val="107000"/>
                  </a:lnSpc>
                  <a:spcAft>
                    <a:spcPts val="800"/>
                  </a:spcAft>
                </a:pPr>
                <a:r>
                  <a:rPr lang="en-US" dirty="0">
                    <a:effectLst/>
                    <a:latin typeface="Times New Roman" panose="02020603050405020304" pitchFamily="18" charset="0"/>
                    <a:ea typeface="Times New Roman" panose="02020603050405020304" pitchFamily="18" charset="0"/>
                    <a:cs typeface="Arial" panose="020B0604020202020204" pitchFamily="34" charset="0"/>
                  </a:rPr>
                  <a:t>4.34 *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 33  = 1.43  mol *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 33 cm</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dirty="0">
                    <a:effectLst/>
                    <a:latin typeface="Times New Roman" panose="02020603050405020304" pitchFamily="18" charset="0"/>
                    <a:ea typeface="Times New Roman" panose="02020603050405020304" pitchFamily="18" charset="0"/>
                    <a:cs typeface="Arial" panose="020B0604020202020204" pitchFamily="34" charset="0"/>
                  </a:rPr>
                  <a:t>4.34 *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 78  = 3.38  mol *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 78 cm</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dirty="0">
                    <a:effectLst/>
                    <a:latin typeface="Times New Roman" panose="02020603050405020304" pitchFamily="18" charset="0"/>
                    <a:ea typeface="Times New Roman" panose="02020603050405020304" pitchFamily="18" charset="0"/>
                    <a:cs typeface="Arial" panose="020B0604020202020204" pitchFamily="34" charset="0"/>
                  </a:rPr>
                  <a:t>4.34 *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 128 = 5.55 mol *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 128 cm</a:t>
                </a:r>
                <a:r>
                  <a:rPr lang="en-US" dirty="0">
                    <a:effectLst/>
                    <a:latin typeface="Calibri" panose="020F0502020204030204" pitchFamily="34" charset="0"/>
                    <a:ea typeface="Times New Roman" panose="02020603050405020304" pitchFamily="18"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dirty="0">
                    <a:effectLst/>
                    <a:latin typeface="Times New Roman" panose="02020603050405020304" pitchFamily="18" charset="0"/>
                    <a:ea typeface="Times New Roman" panose="02020603050405020304" pitchFamily="18" charset="0"/>
                    <a:cs typeface="Arial" panose="020B0604020202020204" pitchFamily="34" charset="0"/>
                  </a:rPr>
                  <a:t>Since dolomite molar mass is 180.40 gram, these values give 257.97 , 609.75, 1001.22-grams (per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dolomite respectively.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r>
                  <a:rPr lang="en-US" dirty="0">
                    <a:effectLst/>
                    <a:latin typeface="Times New Roman" panose="02020603050405020304" pitchFamily="18" charset="0"/>
                    <a:ea typeface="Times New Roman" panose="02020603050405020304" pitchFamily="18" charset="0"/>
                  </a:rPr>
                  <a:t>On the other hand, the dolomite </a:t>
                </a:r>
                <a:r>
                  <a:rPr lang="en-US" u="sng" dirty="0">
                    <a:effectLst/>
                    <a:latin typeface="Times New Roman" panose="02020603050405020304" pitchFamily="18" charset="0"/>
                    <a:ea typeface="Times New Roman" panose="02020603050405020304" pitchFamily="18" charset="0"/>
                  </a:rPr>
                  <a:t>measured contents</a:t>
                </a:r>
                <a:r>
                  <a:rPr lang="en-US" dirty="0">
                    <a:effectLst/>
                    <a:latin typeface="Times New Roman" panose="02020603050405020304" pitchFamily="18" charset="0"/>
                    <a:ea typeface="Times New Roman" panose="02020603050405020304" pitchFamily="18" charset="0"/>
                  </a:rPr>
                  <a:t> by the test system in the depths of closely linear change attributed to Mg concentration decrease tells a different story. At depths 178, 253, 285 cm (</a:t>
                </a:r>
                <a:r>
                  <a:rPr lang="en-US" dirty="0" err="1">
                    <a:effectLst/>
                    <a:latin typeface="Times New Roman" panose="02020603050405020304" pitchFamily="18" charset="0"/>
                    <a:ea typeface="Times New Roman" panose="02020603050405020304" pitchFamily="18" charset="0"/>
                  </a:rPr>
                  <a:t>bsfl</a:t>
                </a:r>
                <a:r>
                  <a:rPr lang="en-US" dirty="0">
                    <a:effectLst/>
                    <a:latin typeface="Times New Roman" panose="02020603050405020304" pitchFamily="18" charset="0"/>
                    <a:ea typeface="Times New Roman" panose="02020603050405020304" pitchFamily="18" charset="0"/>
                  </a:rPr>
                  <a:t>) the </a:t>
                </a:r>
                <a:r>
                  <a:rPr lang="en-US" dirty="0" err="1">
                    <a:effectLst/>
                    <a:latin typeface="Times New Roman" panose="02020603050405020304" pitchFamily="18" charset="0"/>
                    <a:ea typeface="Times New Roman" panose="02020603050405020304" pitchFamily="18" charset="0"/>
                  </a:rPr>
                  <a:t>wt</a:t>
                </a:r>
                <a:r>
                  <a:rPr lang="en-US" dirty="0">
                    <a:effectLst/>
                    <a:latin typeface="Times New Roman" panose="02020603050405020304" pitchFamily="18" charset="0"/>
                    <a:ea typeface="Times New Roman" panose="02020603050405020304" pitchFamily="18" charset="0"/>
                  </a:rPr>
                  <a:t>% measured values are 0.71, 0.81, 1.12. </a:t>
                </a:r>
                <a:endParaRPr lang="en-US" dirty="0"/>
              </a:p>
            </p:txBody>
          </p:sp>
        </mc:Choice>
        <mc:Fallback xmlns="">
          <p:sp>
            <p:nvSpPr>
              <p:cNvPr id="3" name="מציין מיקום תוכן 2">
                <a:extLst>
                  <a:ext uri="{FF2B5EF4-FFF2-40B4-BE49-F238E27FC236}">
                    <a16:creationId xmlns:a16="http://schemas.microsoft.com/office/drawing/2014/main" id="{BCAEC9F4-8E51-4480-82E3-342CAD786310}"/>
                  </a:ext>
                </a:extLst>
              </p:cNvPr>
              <p:cNvSpPr>
                <a:spLocks noGrp="1" noRot="1" noChangeAspect="1" noMove="1" noResize="1" noEditPoints="1" noAdjustHandles="1" noChangeArrowheads="1" noChangeShapeType="1" noTextEdit="1"/>
              </p:cNvSpPr>
              <p:nvPr>
                <p:ph idx="1"/>
              </p:nvPr>
            </p:nvSpPr>
            <p:spPr>
              <a:xfrm>
                <a:off x="838200" y="1136342"/>
                <a:ext cx="10515600" cy="5430668"/>
              </a:xfrm>
              <a:blipFill>
                <a:blip r:embed="rId2"/>
                <a:stretch>
                  <a:fillRect l="-1217" t="-1122" r="-986"/>
                </a:stretch>
              </a:blipFill>
            </p:spPr>
            <p:txBody>
              <a:bodyPr/>
              <a:lstStyle/>
              <a:p>
                <a:r>
                  <a:rPr lang="en-US">
                    <a:noFill/>
                  </a:rPr>
                  <a:t> </a:t>
                </a:r>
              </a:p>
            </p:txBody>
          </p:sp>
        </mc:Fallback>
      </mc:AlternateContent>
    </p:spTree>
    <p:extLst>
      <p:ext uri="{BB962C8B-B14F-4D97-AF65-F5344CB8AC3E}">
        <p14:creationId xmlns:p14="http://schemas.microsoft.com/office/powerpoint/2010/main" val="2578693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C12E4-20E7-411E-85F4-E0D1797CAC8B}"/>
              </a:ext>
            </a:extLst>
          </p:cNvPr>
          <p:cNvSpPr>
            <a:spLocks noGrp="1"/>
          </p:cNvSpPr>
          <p:nvPr>
            <p:ph type="title"/>
          </p:nvPr>
        </p:nvSpPr>
        <p:spPr>
          <a:xfrm>
            <a:off x="838200" y="290990"/>
            <a:ext cx="10515600" cy="63228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Discussion - continue</a:t>
            </a:r>
          </a:p>
        </p:txBody>
      </p:sp>
      <p:sp>
        <p:nvSpPr>
          <p:cNvPr id="3" name="מציין מיקום תוכן 2">
            <a:extLst>
              <a:ext uri="{FF2B5EF4-FFF2-40B4-BE49-F238E27FC236}">
                <a16:creationId xmlns:a16="http://schemas.microsoft.com/office/drawing/2014/main" id="{BCAEC9F4-8E51-4480-82E3-342CAD786310}"/>
              </a:ext>
            </a:extLst>
          </p:cNvPr>
          <p:cNvSpPr>
            <a:spLocks noGrp="1"/>
          </p:cNvSpPr>
          <p:nvPr>
            <p:ph idx="1"/>
          </p:nvPr>
        </p:nvSpPr>
        <p:spPr>
          <a:xfrm>
            <a:off x="838200" y="1136342"/>
            <a:ext cx="10515600" cy="5430668"/>
          </a:xfrm>
        </p:spPr>
        <p:txBody>
          <a:bodyPr>
            <a:normAutofit/>
          </a:bodyPr>
          <a:lstStyle/>
          <a:p>
            <a:pPr marL="0" indent="0" algn="l" rtl="0">
              <a:lnSpc>
                <a:spcPct val="107000"/>
              </a:lnSpc>
              <a:spcAft>
                <a:spcPts val="800"/>
              </a:spcAft>
              <a:buNone/>
            </a:pPr>
            <a:endParaRPr lang="en-US" dirty="0"/>
          </a:p>
          <a:p>
            <a:pPr marL="0" indent="0" algn="l" rtl="0">
              <a:lnSpc>
                <a:spcPct val="107000"/>
              </a:lnSpc>
              <a:spcAft>
                <a:spcPts val="800"/>
              </a:spcAft>
              <a:buNone/>
            </a:pPr>
            <a:r>
              <a:rPr lang="en-US" dirty="0">
                <a:effectLst/>
                <a:latin typeface="Times New Roman" panose="02020603050405020304" pitchFamily="18" charset="0"/>
                <a:ea typeface="Times New Roman" panose="02020603050405020304" pitchFamily="18" charset="0"/>
              </a:rPr>
              <a:t>The sediment weights are known: 100.53 , 106.71 , 103.58 mg. The mass weights can be easily calculated to be: 0.713 , 0.864 , 1.16 mg respectively, much smaller than the Mg flux estimation. Under these results ,the above Mg flux estimation and dolomite contents measured values show no connection. However , apparently further assumptions are needed as for the sediment bulk values which can lead to a feasible connection. The sedimentation rates at the continental shelf site SG1 may be different than mentioned by </a:t>
            </a:r>
            <a:r>
              <a:rPr lang="en-US" dirty="0" err="1">
                <a:effectLst/>
                <a:latin typeface="Times New Roman" panose="02020603050405020304" pitchFamily="18" charset="0"/>
                <a:ea typeface="Times New Roman" panose="02020603050405020304" pitchFamily="18" charset="0"/>
              </a:rPr>
              <a:t>Bareket</a:t>
            </a:r>
            <a:r>
              <a:rPr lang="en-US" dirty="0">
                <a:effectLst/>
                <a:latin typeface="Times New Roman" panose="02020603050405020304" pitchFamily="18" charset="0"/>
                <a:ea typeface="Times New Roman" panose="02020603050405020304" pitchFamily="18" charset="0"/>
              </a:rPr>
              <a:t> et al., 2016. If they are much slower, the measured and calculated values are much closer. </a:t>
            </a:r>
            <a:endParaRPr lang="en-US" dirty="0"/>
          </a:p>
        </p:txBody>
      </p:sp>
    </p:spTree>
    <p:extLst>
      <p:ext uri="{BB962C8B-B14F-4D97-AF65-F5344CB8AC3E}">
        <p14:creationId xmlns:p14="http://schemas.microsoft.com/office/powerpoint/2010/main" val="806088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C12E4-20E7-411E-85F4-E0D1797CAC8B}"/>
              </a:ext>
            </a:extLst>
          </p:cNvPr>
          <p:cNvSpPr>
            <a:spLocks noGrp="1"/>
          </p:cNvSpPr>
          <p:nvPr>
            <p:ph type="title"/>
          </p:nvPr>
        </p:nvSpPr>
        <p:spPr>
          <a:xfrm>
            <a:off x="838200" y="290990"/>
            <a:ext cx="10515600" cy="63228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Discussion - continue</a:t>
            </a:r>
          </a:p>
        </p:txBody>
      </p:sp>
      <p:sp>
        <p:nvSpPr>
          <p:cNvPr id="3" name="מציין מיקום תוכן 2">
            <a:extLst>
              <a:ext uri="{FF2B5EF4-FFF2-40B4-BE49-F238E27FC236}">
                <a16:creationId xmlns:a16="http://schemas.microsoft.com/office/drawing/2014/main" id="{BCAEC9F4-8E51-4480-82E3-342CAD786310}"/>
              </a:ext>
            </a:extLst>
          </p:cNvPr>
          <p:cNvSpPr>
            <a:spLocks noGrp="1"/>
          </p:cNvSpPr>
          <p:nvPr>
            <p:ph idx="1"/>
          </p:nvPr>
        </p:nvSpPr>
        <p:spPr>
          <a:xfrm>
            <a:off x="838200" y="1136342"/>
            <a:ext cx="10515600" cy="5430668"/>
          </a:xfrm>
        </p:spPr>
        <p:txBody>
          <a:bodyPr>
            <a:normAutofit/>
          </a:bodyPr>
          <a:lstStyle/>
          <a:p>
            <a:pPr marL="0" indent="0" algn="l" rtl="0">
              <a:lnSpc>
                <a:spcPct val="107000"/>
              </a:lnSpc>
              <a:spcAft>
                <a:spcPts val="800"/>
              </a:spcAft>
              <a:buNone/>
            </a:pPr>
            <a:endParaRPr lang="en-US" dirty="0">
              <a:effectLst/>
              <a:latin typeface="Times New Roman" panose="02020603050405020304" pitchFamily="18" charset="0"/>
              <a:ea typeface="Times New Roman" panose="02020603050405020304" pitchFamily="18" charset="0"/>
            </a:endParaRPr>
          </a:p>
          <a:p>
            <a:pPr marL="0" indent="0" algn="l" rtl="0">
              <a:lnSpc>
                <a:spcPct val="107000"/>
              </a:lnSpc>
              <a:spcAft>
                <a:spcPts val="800"/>
              </a:spcAft>
              <a:buNone/>
            </a:pPr>
            <a:r>
              <a:rPr lang="en-US" dirty="0">
                <a:effectLst/>
                <a:latin typeface="Times New Roman" panose="02020603050405020304" pitchFamily="18" charset="0"/>
                <a:ea typeface="Times New Roman" panose="02020603050405020304" pitchFamily="18" charset="0"/>
              </a:rPr>
              <a:t>In addition, the assumption that all the Mg flux is used for dolomite creation might be not precise. The recent studies mentioned in the introduction, show that part of the magnesium flux is used for reactions with clay minerals on the oceanic crust. Isotopic data presented there shows that the heavy Mg isotope </a:t>
            </a:r>
            <a:r>
              <a:rPr lang="en-US" baseline="30000" dirty="0">
                <a:effectLst/>
                <a:latin typeface="Times New Roman" panose="02020603050405020304" pitchFamily="18" charset="0"/>
                <a:ea typeface="Calibri" panose="020F0502020204030204" pitchFamily="34" charset="0"/>
              </a:rPr>
              <a:t>26</a:t>
            </a:r>
            <a:r>
              <a:rPr lang="en-US" dirty="0">
                <a:effectLst/>
                <a:latin typeface="Times New Roman" panose="02020603050405020304" pitchFamily="18" charset="0"/>
                <a:ea typeface="Calibri" panose="020F0502020204030204" pitchFamily="34" charset="0"/>
              </a:rPr>
              <a:t>Mg </a:t>
            </a:r>
            <a:r>
              <a:rPr lang="en-US" dirty="0">
                <a:effectLst/>
                <a:latin typeface="Times New Roman" panose="02020603050405020304" pitchFamily="18" charset="0"/>
                <a:ea typeface="Times New Roman" panose="02020603050405020304" pitchFamily="18" charset="0"/>
              </a:rPr>
              <a:t>is depleted in sea water and in the dolomite relative to the regular element  </a:t>
            </a:r>
            <a:r>
              <a:rPr lang="en-US" baseline="30000" dirty="0">
                <a:effectLst/>
                <a:latin typeface="Times New Roman" panose="02020603050405020304" pitchFamily="18" charset="0"/>
                <a:ea typeface="Calibri" panose="020F0502020204030204" pitchFamily="34" charset="0"/>
              </a:rPr>
              <a:t>24</a:t>
            </a:r>
            <a:r>
              <a:rPr lang="en-US" dirty="0">
                <a:effectLst/>
                <a:latin typeface="Times New Roman" panose="02020603050405020304" pitchFamily="18" charset="0"/>
                <a:ea typeface="Calibri" panose="020F0502020204030204" pitchFamily="34" charset="0"/>
              </a:rPr>
              <a:t>Mg</a:t>
            </a:r>
            <a:r>
              <a:rPr lang="en-US" dirty="0">
                <a:effectLst/>
                <a:latin typeface="Times New Roman" panose="02020603050405020304" pitchFamily="18" charset="0"/>
                <a:ea typeface="Times New Roman" panose="02020603050405020304" pitchFamily="18" charset="0"/>
              </a:rPr>
              <a:t> but a  significant amount of </a:t>
            </a:r>
            <a:r>
              <a:rPr lang="en-US" baseline="30000" dirty="0">
                <a:effectLst/>
                <a:latin typeface="Times New Roman" panose="02020603050405020304" pitchFamily="18" charset="0"/>
                <a:ea typeface="Calibri" panose="020F0502020204030204" pitchFamily="34" charset="0"/>
              </a:rPr>
              <a:t>26</a:t>
            </a:r>
            <a:r>
              <a:rPr lang="en-US" dirty="0">
                <a:effectLst/>
                <a:latin typeface="Times New Roman" panose="02020603050405020304" pitchFamily="18" charset="0"/>
                <a:ea typeface="Calibri" panose="020F0502020204030204" pitchFamily="34" charset="0"/>
              </a:rPr>
              <a:t>Mg</a:t>
            </a:r>
            <a:r>
              <a:rPr lang="en-US" dirty="0">
                <a:effectLst/>
                <a:latin typeface="Times New Roman" panose="02020603050405020304" pitchFamily="18" charset="0"/>
                <a:ea typeface="Times New Roman" panose="02020603050405020304" pitchFamily="18" charset="0"/>
              </a:rPr>
              <a:t> is </a:t>
            </a:r>
            <a:r>
              <a:rPr lang="en-US" dirty="0">
                <a:effectLst/>
                <a:latin typeface="Times New Roman" panose="02020603050405020304" pitchFamily="18" charset="0"/>
                <a:ea typeface="Times New Roman" panose="02020603050405020304" pitchFamily="18" charset="0"/>
                <a:cs typeface="Arial" panose="020B0604020202020204" pitchFamily="34" charset="0"/>
              </a:rPr>
              <a:t>directed to the interaction with the crust below the sediments, as well as the </a:t>
            </a:r>
            <a:r>
              <a:rPr lang="en-US" baseline="30000" dirty="0">
                <a:effectLst/>
                <a:latin typeface="Times New Roman" panose="02020603050405020304" pitchFamily="18" charset="0"/>
                <a:ea typeface="Calibri" panose="020F0502020204030204" pitchFamily="34" charset="0"/>
                <a:cs typeface="Arial" panose="020B0604020202020204" pitchFamily="34" charset="0"/>
              </a:rPr>
              <a:t>24</a:t>
            </a:r>
            <a:r>
              <a:rPr lang="en-US" dirty="0">
                <a:effectLst/>
                <a:latin typeface="Times New Roman" panose="02020603050405020304" pitchFamily="18" charset="0"/>
                <a:ea typeface="Calibri" panose="020F0502020204030204" pitchFamily="34" charset="0"/>
                <a:cs typeface="Arial" panose="020B0604020202020204" pitchFamily="34" charset="0"/>
              </a:rPr>
              <a:t>Mg</a:t>
            </a:r>
            <a:r>
              <a:rPr lang="en-US" dirty="0">
                <a:effectLst/>
                <a:latin typeface="Times New Roman" panose="02020603050405020304" pitchFamily="18" charset="0"/>
                <a:ea typeface="Times New Roman" panose="02020603050405020304" pitchFamily="18" charset="0"/>
                <a:cs typeface="Arial" panose="020B0604020202020204" pitchFamily="34" charset="0"/>
              </a:rPr>
              <a:t>, although its preference is dolomite.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lnSpc>
                <a:spcPct val="107000"/>
              </a:lnSpc>
              <a:spcAft>
                <a:spcPts val="800"/>
              </a:spcAft>
              <a:buNone/>
            </a:pPr>
            <a:endParaRPr lang="en-US" dirty="0"/>
          </a:p>
        </p:txBody>
      </p:sp>
    </p:spTree>
    <p:extLst>
      <p:ext uri="{BB962C8B-B14F-4D97-AF65-F5344CB8AC3E}">
        <p14:creationId xmlns:p14="http://schemas.microsoft.com/office/powerpoint/2010/main" val="128774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ctr"/>
            <a:r>
              <a:rPr lang="en-US" sz="3200" dirty="0">
                <a:latin typeface="Times New Roman" panose="02020603050405020304" pitchFamily="18" charset="0"/>
                <a:cs typeface="Times New Roman" panose="02020603050405020304" pitchFamily="18" charset="0"/>
              </a:rPr>
              <a:t>Introduction - continue</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3"/>
                <a:ext cx="10515600" cy="5283200"/>
              </a:xfrm>
            </p:spPr>
            <p:txBody>
              <a:bodyPr>
                <a:normAutofit/>
              </a:bodyPr>
              <a:lstStyle/>
              <a:p>
                <a:pPr marL="0" indent="0" algn="l" rtl="0">
                  <a:buNone/>
                </a:pPr>
                <a:r>
                  <a:rPr lang="en-US" dirty="0">
                    <a:latin typeface="Times New Roman" panose="02020603050405020304" pitchFamily="18" charset="0"/>
                    <a:cs typeface="Times New Roman" panose="02020603050405020304" pitchFamily="18" charset="0"/>
                  </a:rPr>
                  <a:t>Pore-fluid isotope ratios, mainly </a:t>
                </a:r>
                <a:r>
                  <a:rPr lang="en-US" b="1" baseline="30000" dirty="0">
                    <a:latin typeface="Times New Roman" panose="02020603050405020304" pitchFamily="18" charset="0"/>
                    <a:cs typeface="Times New Roman" panose="02020603050405020304" pitchFamily="18" charset="0"/>
                  </a:rPr>
                  <a:t>26</a:t>
                </a:r>
                <a:r>
                  <a:rPr lang="en-US" dirty="0">
                    <a:latin typeface="Times New Roman" panose="02020603050405020304" pitchFamily="18" charset="0"/>
                    <a:cs typeface="Times New Roman" panose="02020603050405020304" pitchFamily="18" charset="0"/>
                  </a:rPr>
                  <a:t>Mg / </a:t>
                </a:r>
                <a:r>
                  <a:rPr lang="en-US" b="1" baseline="30000" dirty="0">
                    <a:latin typeface="Times New Roman" panose="02020603050405020304" pitchFamily="18" charset="0"/>
                    <a:cs typeface="Times New Roman" panose="02020603050405020304" pitchFamily="18" charset="0"/>
                  </a:rPr>
                  <a:t>24</a:t>
                </a:r>
                <a:r>
                  <a:rPr lang="en-US" dirty="0">
                    <a:latin typeface="Times New Roman" panose="02020603050405020304" pitchFamily="18" charset="0"/>
                    <a:cs typeface="Times New Roman" panose="02020603050405020304" pitchFamily="18" charset="0"/>
                  </a:rPr>
                  <a:t>Mg, are used to as a tool to explore the magnesium gradients in deep sea water. Works done before</a:t>
                </a:r>
              </a:p>
              <a:p>
                <a:pPr marL="0" indent="0" algn="l" rtl="0">
                  <a:buNone/>
                </a:pPr>
                <a:r>
                  <a:rPr lang="en-US" dirty="0">
                    <a:latin typeface="Times New Roman" panose="02020603050405020304" pitchFamily="18" charset="0"/>
                    <a:cs typeface="Times New Roman" panose="02020603050405020304" pitchFamily="18" charset="0"/>
                  </a:rPr>
                  <a:t>the above-mentioned studies indicated that this ratio is depleted in carbonate sediments but enriched in silicate minerals </a:t>
                </a:r>
                <a:r>
                  <a:rPr lang="en-US" dirty="0">
                    <a:effectLst/>
                    <a:latin typeface="Times New Roman" panose="02020603050405020304" pitchFamily="18" charset="0"/>
                    <a:ea typeface="Calibri" panose="020F0502020204030204" pitchFamily="34" charset="0"/>
                  </a:rPr>
                  <a:t>(</a:t>
                </a:r>
                <a:r>
                  <a:rPr lang="en-US" dirty="0" err="1">
                    <a:effectLst/>
                    <a:latin typeface="Times New Roman" panose="02020603050405020304" pitchFamily="18" charset="0"/>
                    <a:ea typeface="Calibri" panose="020F0502020204030204" pitchFamily="34" charset="0"/>
                  </a:rPr>
                  <a:t>Galy</a:t>
                </a:r>
                <a:r>
                  <a:rPr lang="en-US" dirty="0">
                    <a:effectLst/>
                    <a:latin typeface="Times New Roman" panose="02020603050405020304" pitchFamily="18" charset="0"/>
                    <a:ea typeface="Calibri" panose="020F0502020204030204" pitchFamily="34" charset="0"/>
                  </a:rPr>
                  <a:t> et al., 2002; Young and </a:t>
                </a:r>
                <a:r>
                  <a:rPr lang="en-US" dirty="0" err="1">
                    <a:effectLst/>
                    <a:latin typeface="Times New Roman" panose="02020603050405020304" pitchFamily="18" charset="0"/>
                    <a:ea typeface="Calibri" panose="020F0502020204030204" pitchFamily="34" charset="0"/>
                  </a:rPr>
                  <a:t>Galy</a:t>
                </a:r>
                <a:r>
                  <a:rPr lang="en-US" dirty="0">
                    <a:effectLst/>
                    <a:latin typeface="Times New Roman" panose="02020603050405020304" pitchFamily="18" charset="0"/>
                    <a:ea typeface="Calibri" panose="020F0502020204030204" pitchFamily="34" charset="0"/>
                  </a:rPr>
                  <a:t>, 2004; Tipper et al., 2006b), though there are still uncertainties (Pogge von </a:t>
                </a:r>
                <a:r>
                  <a:rPr lang="en-US" dirty="0" err="1">
                    <a:effectLst/>
                    <a:latin typeface="Times New Roman" panose="02020603050405020304" pitchFamily="18" charset="0"/>
                    <a:ea typeface="Calibri" panose="020F0502020204030204" pitchFamily="34" charset="0"/>
                  </a:rPr>
                  <a:t>Strandmann</a:t>
                </a:r>
                <a:r>
                  <a:rPr lang="en-US" dirty="0">
                    <a:effectLst/>
                    <a:latin typeface="Times New Roman" panose="02020603050405020304" pitchFamily="18" charset="0"/>
                    <a:ea typeface="Calibri" panose="020F0502020204030204" pitchFamily="34" charset="0"/>
                  </a:rPr>
                  <a:t> et al., 2008).</a:t>
                </a:r>
                <a:r>
                  <a:rPr lang="en-US" dirty="0">
                    <a:latin typeface="Times New Roman" panose="02020603050405020304" pitchFamily="18" charset="0"/>
                    <a:cs typeface="Times New Roman" panose="02020603050405020304" pitchFamily="18" charset="0"/>
                  </a:rPr>
                  <a:t>  </a:t>
                </a:r>
              </a:p>
              <a:p>
                <a:pPr marL="0" indent="0" algn="l" rtl="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According Gally et. al (2002) and Carder et. al (2005), fractionation factors of magnesium, </a:t>
                </a:r>
                <a14:m>
                  <m:oMath xmlns:m="http://schemas.openxmlformats.org/officeDocument/2006/math">
                    <m:sSubSup>
                      <m:sSubSupPr>
                        <m:ctrlPr>
                          <a:rPr lang="en-US" i="1">
                            <a:effectLst/>
                            <a:latin typeface="Cambria Math" panose="02040503050406030204" pitchFamily="18"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𝑓</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26</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24</m:t>
                        </m:r>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for precipitation of speleothem calcite and dolomite are in the range -2.7‰ to -1.4 ‰ where </a:t>
                </a:r>
                <a14:m>
                  <m:oMath xmlns:m="http://schemas.openxmlformats.org/officeDocument/2006/math">
                    <m:sSubSup>
                      <m:sSubSupPr>
                        <m:ctrlPr>
                          <a:rPr lang="en-US" i="1">
                            <a:effectLst/>
                            <a:latin typeface="Cambria Math" panose="02040503050406030204" pitchFamily="18"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𝑓</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26</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24</m:t>
                        </m:r>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1000 * ( </a:t>
                </a:r>
                <a14:m>
                  <m:oMath xmlns:m="http://schemas.openxmlformats.org/officeDocument/2006/math">
                    <m:sSubSup>
                      <m:sSubSupPr>
                        <m:ctrlPr>
                          <a:rPr lang="en-US" i="1">
                            <a:effectLst/>
                            <a:latin typeface="Cambria Math" panose="02040503050406030204" pitchFamily="18"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𝑓</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26</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24</m:t>
                        </m:r>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1) and </a:t>
                </a:r>
                <a14:m>
                  <m:oMath xmlns:m="http://schemas.openxmlformats.org/officeDocument/2006/math">
                    <m:sSubSup>
                      <m:sSubSupPr>
                        <m:ctrlPr>
                          <a:rPr lang="en-US" i="1">
                            <a:effectLst/>
                            <a:latin typeface="Cambria Math" panose="02040503050406030204" pitchFamily="18"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𝑓</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26</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24</m:t>
                        </m:r>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b="1" baseline="30000" dirty="0">
                    <a:effectLst/>
                    <a:latin typeface="Times New Roman" panose="02020603050405020304" pitchFamily="18" charset="0"/>
                    <a:ea typeface="Calibri" panose="020F0502020204030204" pitchFamily="34" charset="0"/>
                    <a:cs typeface="Times New Roman" panose="02020603050405020304" pitchFamily="18" charset="0"/>
                  </a:rPr>
                  <a:t>26</a:t>
                </a:r>
                <a:r>
                  <a:rPr lang="en-US" dirty="0">
                    <a:effectLst/>
                    <a:latin typeface="Times New Roman" panose="02020603050405020304" pitchFamily="18" charset="0"/>
                    <a:ea typeface="Calibri" panose="020F0502020204030204" pitchFamily="34" charset="0"/>
                    <a:cs typeface="Times New Roman" panose="02020603050405020304" pitchFamily="18" charset="0"/>
                  </a:rPr>
                  <a:t>Mg/</a:t>
                </a:r>
                <a:r>
                  <a:rPr lang="en-US" b="1" baseline="30000" dirty="0">
                    <a:effectLst/>
                    <a:latin typeface="Times New Roman" panose="02020603050405020304" pitchFamily="18" charset="0"/>
                    <a:ea typeface="Calibri" panose="020F0502020204030204" pitchFamily="34" charset="0"/>
                    <a:cs typeface="Times New Roman" panose="02020603050405020304" pitchFamily="18" charset="0"/>
                  </a:rPr>
                  <a:t>24</a:t>
                </a:r>
                <a:r>
                  <a:rPr lang="en-US" dirty="0">
                    <a:effectLst/>
                    <a:latin typeface="Times New Roman" panose="02020603050405020304" pitchFamily="18" charset="0"/>
                    <a:ea typeface="Calibri" panose="020F0502020204030204" pitchFamily="34" charset="0"/>
                    <a:cs typeface="Times New Roman" panose="02020603050405020304" pitchFamily="18" charset="0"/>
                  </a:rPr>
                  <a:t>Mg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 *(</a:t>
                </a:r>
                <a:r>
                  <a:rPr lang="en-US" b="1" baseline="30000" dirty="0">
                    <a:effectLst/>
                    <a:latin typeface="Times New Roman" panose="02020603050405020304" pitchFamily="18" charset="0"/>
                    <a:ea typeface="Calibri" panose="020F0502020204030204" pitchFamily="34" charset="0"/>
                    <a:cs typeface="Times New Roman" panose="02020603050405020304" pitchFamily="18" charset="0"/>
                  </a:rPr>
                  <a:t>26</a:t>
                </a:r>
                <a:r>
                  <a:rPr lang="en-US" dirty="0">
                    <a:effectLst/>
                    <a:latin typeface="Times New Roman" panose="02020603050405020304" pitchFamily="18" charset="0"/>
                    <a:ea typeface="Calibri" panose="020F0502020204030204" pitchFamily="34" charset="0"/>
                    <a:cs typeface="Times New Roman" panose="02020603050405020304" pitchFamily="18" charset="0"/>
                  </a:rPr>
                  <a:t>Mg/</a:t>
                </a:r>
                <a:r>
                  <a:rPr lang="en-US" b="1" baseline="30000" dirty="0">
                    <a:effectLst/>
                    <a:latin typeface="Times New Roman" panose="02020603050405020304" pitchFamily="18" charset="0"/>
                    <a:ea typeface="Calibri" panose="020F0502020204030204" pitchFamily="34" charset="0"/>
                    <a:cs typeface="Times New Roman" panose="02020603050405020304" pitchFamily="18" charset="0"/>
                  </a:rPr>
                  <a:t>24</a:t>
                </a:r>
                <a:r>
                  <a:rPr lang="en-US" dirty="0">
                    <a:effectLst/>
                    <a:latin typeface="Times New Roman" panose="02020603050405020304" pitchFamily="18" charset="0"/>
                    <a:ea typeface="Calibri" panose="020F0502020204030204" pitchFamily="34" charset="0"/>
                    <a:cs typeface="Times New Roman" panose="02020603050405020304" pitchFamily="18" charset="0"/>
                  </a:rPr>
                  <a:t>Mg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 and s-f means sediment compared to fluid. </a:t>
                </a:r>
                <a:endParaRPr lang="en-US" dirty="0">
                  <a:latin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91CE52A4-ED85-4379-995E-4BD0210C9BDA}"/>
                  </a:ext>
                </a:extLst>
              </p:cNvPr>
              <p:cNvSpPr>
                <a:spLocks noGrp="1" noRot="1" noChangeAspect="1" noMove="1" noResize="1" noEditPoints="1" noAdjustHandles="1" noChangeArrowheads="1" noChangeShapeType="1" noTextEdit="1"/>
              </p:cNvSpPr>
              <p:nvPr>
                <p:ph idx="1"/>
              </p:nvPr>
            </p:nvSpPr>
            <p:spPr>
              <a:xfrm>
                <a:off x="838200" y="1034473"/>
                <a:ext cx="10515600" cy="5283200"/>
              </a:xfrm>
              <a:blipFill>
                <a:blip r:embed="rId2"/>
                <a:stretch>
                  <a:fillRect l="-1217" t="-2079" r="-522"/>
                </a:stretch>
              </a:blipFill>
            </p:spPr>
            <p:txBody>
              <a:bodyPr/>
              <a:lstStyle/>
              <a:p>
                <a:r>
                  <a:rPr lang="en-US">
                    <a:noFill/>
                  </a:rPr>
                  <a:t> </a:t>
                </a:r>
              </a:p>
            </p:txBody>
          </p:sp>
        </mc:Fallback>
      </mc:AlternateContent>
    </p:spTree>
    <p:extLst>
      <p:ext uri="{BB962C8B-B14F-4D97-AF65-F5344CB8AC3E}">
        <p14:creationId xmlns:p14="http://schemas.microsoft.com/office/powerpoint/2010/main" val="2863051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C12E4-20E7-411E-85F4-E0D1797CAC8B}"/>
              </a:ext>
            </a:extLst>
          </p:cNvPr>
          <p:cNvSpPr>
            <a:spLocks noGrp="1"/>
          </p:cNvSpPr>
          <p:nvPr>
            <p:ph type="title"/>
          </p:nvPr>
        </p:nvSpPr>
        <p:spPr>
          <a:xfrm>
            <a:off x="838200" y="290990"/>
            <a:ext cx="10515600" cy="632288"/>
          </a:xfrm>
        </p:spPr>
        <p:txBody>
          <a:bodyPr>
            <a:normAutofit/>
          </a:bodyPr>
          <a:lstStyle/>
          <a:p>
            <a:pPr algn="ctr" rtl="0"/>
            <a:r>
              <a:rPr lang="en-US" sz="2800" dirty="0">
                <a:solidFill>
                  <a:schemeClr val="accent1"/>
                </a:solidFill>
                <a:latin typeface="Times New Roman" panose="02020603050405020304" pitchFamily="18" charset="0"/>
                <a:cs typeface="Times New Roman" panose="02020603050405020304" pitchFamily="18" charset="0"/>
              </a:rPr>
              <a:t>Conclusions</a:t>
            </a:r>
          </a:p>
        </p:txBody>
      </p:sp>
      <p:sp>
        <p:nvSpPr>
          <p:cNvPr id="3" name="מציין מיקום תוכן 2">
            <a:extLst>
              <a:ext uri="{FF2B5EF4-FFF2-40B4-BE49-F238E27FC236}">
                <a16:creationId xmlns:a16="http://schemas.microsoft.com/office/drawing/2014/main" id="{BCAEC9F4-8E51-4480-82E3-342CAD786310}"/>
              </a:ext>
            </a:extLst>
          </p:cNvPr>
          <p:cNvSpPr>
            <a:spLocks noGrp="1"/>
          </p:cNvSpPr>
          <p:nvPr>
            <p:ph idx="1"/>
          </p:nvPr>
        </p:nvSpPr>
        <p:spPr>
          <a:xfrm>
            <a:off x="838200" y="923278"/>
            <a:ext cx="10515600" cy="5643732"/>
          </a:xfrm>
        </p:spPr>
        <p:txBody>
          <a:bodyPr>
            <a:normAutofit fontScale="92500" lnSpcReduction="10000"/>
          </a:bodyPr>
          <a:lstStyle/>
          <a:p>
            <a:pPr marL="0" indent="0" algn="l" rtl="0">
              <a:lnSpc>
                <a:spcPct val="107000"/>
              </a:lnSpc>
              <a:spcAft>
                <a:spcPts val="800"/>
              </a:spcAft>
              <a:buNone/>
            </a:pPr>
            <a:endParaRPr lang="en-US" dirty="0">
              <a:effectLst/>
              <a:latin typeface="Times New Roman" panose="02020603050405020304" pitchFamily="18" charset="0"/>
              <a:ea typeface="Times New Roman" panose="02020603050405020304" pitchFamily="18" charset="0"/>
            </a:endParaRPr>
          </a:p>
          <a:p>
            <a:pPr marL="342900" lvl="0" indent="-342900" algn="just" rtl="0">
              <a:lnSpc>
                <a:spcPct val="107000"/>
              </a:lnSpc>
              <a:spcAft>
                <a:spcPts val="800"/>
              </a:spcAft>
              <a:buFont typeface="+mj-lt"/>
              <a:buAutoNum type="arabicPeriod"/>
            </a:pP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this study I used a new method for dolomite measurement having a very good sensitivity and precision. The measurement results of a very small dolomite amount in a large background of sediment carbonate minerals proved the method correctness performed by the dedicated system test.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800"/>
              </a:spcAft>
              <a:buFont typeface="+mj-lt"/>
              <a:buAutoNum type="arabicPeriod"/>
            </a:pP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tendency of Mg concentration decreases with depths presented in the background studies is shown also in our test sample SG1 from east Mediterranean. In accordance, the dolomite content increases.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800"/>
              </a:spcAft>
              <a:buFont typeface="+mj-lt"/>
              <a:buAutoNum type="arabicPeriod"/>
            </a:pPr>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clear quantitative connection found between the Mg flux per the sedimentation period calculation and the dolomite content measured in the tested sample. Probably, further processes suggestions and conclusions are needed.</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lnSpc>
                <a:spcPct val="107000"/>
              </a:lnSpc>
              <a:spcAft>
                <a:spcPts val="800"/>
              </a:spcAft>
              <a:buNone/>
            </a:pPr>
            <a:endParaRPr lang="en-US" dirty="0"/>
          </a:p>
        </p:txBody>
      </p:sp>
    </p:spTree>
    <p:extLst>
      <p:ext uri="{BB962C8B-B14F-4D97-AF65-F5344CB8AC3E}">
        <p14:creationId xmlns:p14="http://schemas.microsoft.com/office/powerpoint/2010/main" val="291689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ctr"/>
            <a:r>
              <a:rPr lang="en-US" sz="3200" dirty="0">
                <a:latin typeface="Times New Roman" panose="02020603050405020304" pitchFamily="18" charset="0"/>
                <a:cs typeface="Times New Roman" panose="02020603050405020304" pitchFamily="18" charset="0"/>
              </a:rPr>
              <a:t>Introduction - continue</a:t>
            </a: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3"/>
                <a:ext cx="10515600" cy="5283200"/>
              </a:xfrm>
            </p:spPr>
            <p:txBody>
              <a:bodyPr>
                <a:normAutofit/>
              </a:bodyPr>
              <a:lstStyle/>
              <a:p>
                <a:pPr marL="0" indent="0" algn="l" rtl="0">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This negative factor indicates a </a:t>
                </a:r>
                <a:r>
                  <a:rPr lang="en-US" b="1" baseline="30000" dirty="0">
                    <a:effectLst/>
                    <a:latin typeface="Times New Roman" panose="02020603050405020304" pitchFamily="18" charset="0"/>
                    <a:ea typeface="Calibri" panose="020F0502020204030204" pitchFamily="34" charset="0"/>
                    <a:cs typeface="Times New Roman" panose="02020603050405020304" pitchFamily="18" charset="0"/>
                  </a:rPr>
                  <a:t>26</a:t>
                </a:r>
                <a:r>
                  <a:rPr lang="en-US" dirty="0">
                    <a:effectLst/>
                    <a:latin typeface="Times New Roman" panose="02020603050405020304" pitchFamily="18" charset="0"/>
                    <a:ea typeface="Calibri" panose="020F0502020204030204" pitchFamily="34" charset="0"/>
                    <a:cs typeface="Times New Roman" panose="02020603050405020304" pitchFamily="18" charset="0"/>
                  </a:rPr>
                  <a:t>Mg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depletion in </a:t>
                </a:r>
                <a:r>
                  <a:rPr lang="en-US" dirty="0">
                    <a:effectLst/>
                    <a:latin typeface="Times New Roman" panose="02020603050405020304" pitchFamily="18" charset="0"/>
                    <a:ea typeface="Calibri" panose="020F0502020204030204" pitchFamily="34" charset="0"/>
                    <a:cs typeface="Times New Roman" panose="02020603050405020304" pitchFamily="18" charset="0"/>
                  </a:rPr>
                  <a:t>carbonate minerals. In contrast, a preference of this isotope was estimated in silicate minerals from measured soils samples and shales, which found enriched in </a:t>
                </a:r>
                <a:r>
                  <a:rPr lang="en-US" b="1" baseline="30000" dirty="0">
                    <a:effectLst/>
                    <a:latin typeface="Times New Roman" panose="02020603050405020304" pitchFamily="18" charset="0"/>
                    <a:ea typeface="Calibri" panose="020F0502020204030204" pitchFamily="34" charset="0"/>
                    <a:cs typeface="Times New Roman" panose="02020603050405020304" pitchFamily="18" charset="0"/>
                  </a:rPr>
                  <a:t>26</a:t>
                </a:r>
                <a:r>
                  <a:rPr lang="en-US" dirty="0">
                    <a:effectLst/>
                    <a:latin typeface="Times New Roman" panose="02020603050405020304" pitchFamily="18" charset="0"/>
                    <a:ea typeface="Calibri" panose="020F0502020204030204" pitchFamily="34" charset="0"/>
                    <a:cs typeface="Times New Roman" panose="02020603050405020304" pitchFamily="18" charset="0"/>
                  </a:rPr>
                  <a:t>Mg/</a:t>
                </a:r>
                <a:r>
                  <a:rPr lang="en-US" b="1" baseline="30000" dirty="0">
                    <a:effectLst/>
                    <a:latin typeface="Times New Roman" panose="02020603050405020304" pitchFamily="18" charset="0"/>
                    <a:ea typeface="Calibri" panose="020F0502020204030204" pitchFamily="34" charset="0"/>
                    <a:cs typeface="Times New Roman" panose="02020603050405020304" pitchFamily="18" charset="0"/>
                  </a:rPr>
                  <a:t>24</a:t>
                </a:r>
                <a:r>
                  <a:rPr lang="en-US" dirty="0">
                    <a:effectLst/>
                    <a:latin typeface="Times New Roman" panose="02020603050405020304" pitchFamily="18" charset="0"/>
                    <a:ea typeface="Calibri" panose="020F0502020204030204" pitchFamily="34" charset="0"/>
                    <a:cs typeface="Times New Roman" panose="02020603050405020304" pitchFamily="18" charset="0"/>
                  </a:rPr>
                  <a:t>Mg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𝑓</m:t>
                        </m:r>
                      </m:sub>
                      <m:sup>
                        <m:r>
                          <a:rPr lang="en-US" i="1">
                            <a:effectLst/>
                            <a:latin typeface="Cambria Math" panose="02040503050406030204" pitchFamily="18" charset="0"/>
                            <a:ea typeface="Calibri" panose="020F0502020204030204" pitchFamily="34" charset="0"/>
                            <a:cs typeface="Times New Roman" panose="02020603050405020304" pitchFamily="18" charset="0"/>
                          </a:rPr>
                          <m:t>26</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24</m:t>
                        </m:r>
                      </m:sup>
                    </m:sSub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0.3 to 0.5‰) </a:t>
                </a:r>
                <a:r>
                  <a:rPr lang="en-US" dirty="0">
                    <a:effectLst/>
                    <a:latin typeface="Times New Roman" panose="02020603050405020304" pitchFamily="18" charset="0"/>
                    <a:ea typeface="Calibri" panose="020F0502020204030204" pitchFamily="34" charset="0"/>
                    <a:cs typeface="Times New Roman" panose="02020603050405020304" pitchFamily="18" charset="0"/>
                  </a:rPr>
                  <a:t>(Tipper et al., 2006a; Teng et al., 2007).</a:t>
                </a:r>
              </a:p>
              <a:p>
                <a:pPr marL="0" indent="0" algn="l" rtl="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91CE52A4-ED85-4379-995E-4BD0210C9BDA}"/>
                  </a:ext>
                </a:extLst>
              </p:cNvPr>
              <p:cNvSpPr>
                <a:spLocks noGrp="1" noRot="1" noChangeAspect="1" noMove="1" noResize="1" noEditPoints="1" noAdjustHandles="1" noChangeArrowheads="1" noChangeShapeType="1" noTextEdit="1"/>
              </p:cNvSpPr>
              <p:nvPr>
                <p:ph idx="1"/>
              </p:nvPr>
            </p:nvSpPr>
            <p:spPr>
              <a:xfrm>
                <a:off x="838200" y="1034473"/>
                <a:ext cx="10515600" cy="5283200"/>
              </a:xfrm>
              <a:blipFill>
                <a:blip r:embed="rId2"/>
                <a:stretch>
                  <a:fillRect l="-1217" r="-1565"/>
                </a:stretch>
              </a:blipFill>
            </p:spPr>
            <p:txBody>
              <a:bodyPr/>
              <a:lstStyle/>
              <a:p>
                <a:r>
                  <a:rPr lang="en-US">
                    <a:noFill/>
                  </a:rPr>
                  <a:t> </a:t>
                </a:r>
              </a:p>
            </p:txBody>
          </p:sp>
        </mc:Fallback>
      </mc:AlternateContent>
    </p:spTree>
    <p:extLst>
      <p:ext uri="{BB962C8B-B14F-4D97-AF65-F5344CB8AC3E}">
        <p14:creationId xmlns:p14="http://schemas.microsoft.com/office/powerpoint/2010/main" val="376033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l"/>
            <a:r>
              <a:rPr lang="en-US" sz="3200" dirty="0">
                <a:latin typeface="Times New Roman" panose="02020603050405020304" pitchFamily="18" charset="0"/>
                <a:cs typeface="Times New Roman" panose="02020603050405020304" pitchFamily="18" charset="0"/>
              </a:rPr>
              <a:t>     Introduction continue: </a:t>
            </a:r>
            <a:r>
              <a:rPr lang="en-US" sz="3200" u="sng" dirty="0">
                <a:effectLst/>
                <a:latin typeface="Times New Roman" panose="02020603050405020304" pitchFamily="18" charset="0"/>
                <a:ea typeface="Calibri" panose="020F0502020204030204" pitchFamily="34" charset="0"/>
              </a:rPr>
              <a:t>Higgins and </a:t>
            </a:r>
            <a:r>
              <a:rPr lang="en-US" sz="3200" u="sng" dirty="0" err="1">
                <a:effectLst/>
                <a:latin typeface="Times New Roman" panose="02020603050405020304" pitchFamily="18" charset="0"/>
                <a:ea typeface="Calibri" panose="020F0502020204030204" pitchFamily="34" charset="0"/>
              </a:rPr>
              <a:t>Schrag</a:t>
            </a:r>
            <a:r>
              <a:rPr lang="en-US" sz="3200" u="sng" dirty="0">
                <a:effectLst/>
                <a:latin typeface="Times New Roman" panose="02020603050405020304" pitchFamily="18" charset="0"/>
                <a:ea typeface="Calibri" panose="020F0502020204030204" pitchFamily="34" charset="0"/>
              </a:rPr>
              <a:t> 2010 study</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3"/>
                <a:ext cx="10515600" cy="5283200"/>
              </a:xfrm>
            </p:spPr>
            <p:txBody>
              <a:bodyPr>
                <a:normAutofit/>
              </a:bodyPr>
              <a:lstStyle/>
              <a:p>
                <a:pPr marL="0" indent="0" algn="l" rtl="0">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This study presents the elemental and isotopic composition of pore-fluids, belong to samples extensively sampled from DSDP and ODP sites. </a:t>
                </a:r>
              </a:p>
              <a:p>
                <a:pPr marL="0" indent="0" algn="l" rtl="0">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The study shows that Mg concentrations vs depths trend is similar to profiles associated with Mg isotopic profiles. </a:t>
                </a:r>
                <a:r>
                  <a:rPr lang="en-US" dirty="0">
                    <a:effectLst/>
                    <a:latin typeface="Times New Roman" panose="02020603050405020304" pitchFamily="18" charset="0"/>
                    <a:ea typeface="Calibri" panose="020F0502020204030204" pitchFamily="34" charset="0"/>
                  </a:rPr>
                  <a:t>The Mg isotope fractionation factors are estimated by deep-sea sediment diffusion-reaction model.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rPr>
                  <a:t>In parallel,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Calibri" panose="020F0502020204030204" pitchFamily="34" charset="0"/>
                  </a:rPr>
                  <a:t> values have been independently measured at sites include dolomite beds.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The general trend of Mg concentration, a decrease with depth is seen at all tested sites, though the profiles are different in shape rate and values.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91CE52A4-ED85-4379-995E-4BD0210C9BDA}"/>
                  </a:ext>
                </a:extLst>
              </p:cNvPr>
              <p:cNvSpPr>
                <a:spLocks noGrp="1" noRot="1" noChangeAspect="1" noMove="1" noResize="1" noEditPoints="1" noAdjustHandles="1" noChangeArrowheads="1" noChangeShapeType="1" noTextEdit="1"/>
              </p:cNvSpPr>
              <p:nvPr>
                <p:ph idx="1"/>
              </p:nvPr>
            </p:nvSpPr>
            <p:spPr>
              <a:xfrm>
                <a:off x="838200" y="1034473"/>
                <a:ext cx="10515600" cy="5283200"/>
              </a:xfrm>
              <a:blipFill>
                <a:blip r:embed="rId2"/>
                <a:stretch>
                  <a:fillRect l="-1217" t="-2079" r="-1217"/>
                </a:stretch>
              </a:blipFill>
            </p:spPr>
            <p:txBody>
              <a:bodyPr/>
              <a:lstStyle/>
              <a:p>
                <a:r>
                  <a:rPr lang="en-US">
                    <a:noFill/>
                  </a:rPr>
                  <a:t> </a:t>
                </a:r>
              </a:p>
            </p:txBody>
          </p:sp>
        </mc:Fallback>
      </mc:AlternateContent>
    </p:spTree>
    <p:extLst>
      <p:ext uri="{BB962C8B-B14F-4D97-AF65-F5344CB8AC3E}">
        <p14:creationId xmlns:p14="http://schemas.microsoft.com/office/powerpoint/2010/main" val="36887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l"/>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rPr>
              <a:t>Higgins and </a:t>
            </a:r>
            <a:r>
              <a:rPr lang="en-US" sz="3200" dirty="0" err="1">
                <a:effectLst/>
                <a:latin typeface="Times New Roman" panose="02020603050405020304" pitchFamily="18" charset="0"/>
                <a:ea typeface="Calibri" panose="020F0502020204030204" pitchFamily="34" charset="0"/>
              </a:rPr>
              <a:t>Schrag</a:t>
            </a:r>
            <a:r>
              <a:rPr lang="en-US" sz="3200" dirty="0">
                <a:effectLst/>
                <a:latin typeface="Times New Roman" panose="02020603050405020304" pitchFamily="18" charset="0"/>
                <a:ea typeface="Calibri" panose="020F0502020204030204" pitchFamily="34" charset="0"/>
              </a:rPr>
              <a:t> 2010 study - continue</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3"/>
                <a:ext cx="10515600" cy="5283200"/>
              </a:xfrm>
            </p:spPr>
            <p:txBody>
              <a:bodyPr>
                <a:normAutofit lnSpcReduction="10000"/>
              </a:bodyPr>
              <a:lstStyle/>
              <a:p>
                <a:pPr marL="0" indent="0" algn="l" rtl="0">
                  <a:buNone/>
                </a:pPr>
                <a:r>
                  <a:rPr lang="en-US" dirty="0">
                    <a:effectLst/>
                    <a:latin typeface="Times New Roman" panose="02020603050405020304" pitchFamily="18" charset="0"/>
                    <a:ea typeface="Times New Roman" panose="02020603050405020304" pitchFamily="18" charset="0"/>
                  </a:rPr>
                  <a:t>The measured Mg concentrations indicate a precipitation of Mg in carbonate minerals, e.g., dolomite and for Mg with clays reactions, either in the sediment column (carbonate) or in the underlying basaltic crust (clays reactions (</a:t>
                </a:r>
                <a:r>
                  <a:rPr lang="en-US" dirty="0">
                    <a:effectLst/>
                    <a:latin typeface="Times New Roman" panose="02020603050405020304" pitchFamily="18" charset="0"/>
                    <a:ea typeface="Calibri" panose="020F0502020204030204" pitchFamily="34" charset="0"/>
                  </a:rPr>
                  <a:t>Lawrence et al., 1975; </a:t>
                </a:r>
                <a:r>
                  <a:rPr lang="en-US" dirty="0" err="1">
                    <a:effectLst/>
                    <a:latin typeface="Times New Roman" panose="02020603050405020304" pitchFamily="18" charset="0"/>
                    <a:ea typeface="Calibri" panose="020F0502020204030204" pitchFamily="34" charset="0"/>
                  </a:rPr>
                  <a:t>Gieskes</a:t>
                </a:r>
                <a:r>
                  <a:rPr lang="en-US" dirty="0">
                    <a:effectLst/>
                    <a:latin typeface="Times New Roman" panose="02020603050405020304" pitchFamily="18" charset="0"/>
                    <a:ea typeface="Calibri" panose="020F0502020204030204" pitchFamily="34" charset="0"/>
                  </a:rPr>
                  <a:t> and </a:t>
                </a:r>
                <a:r>
                  <a:rPr lang="en-US" dirty="0" err="1">
                    <a:effectLst/>
                    <a:latin typeface="Times New Roman" panose="02020603050405020304" pitchFamily="18" charset="0"/>
                    <a:ea typeface="Calibri" panose="020F0502020204030204" pitchFamily="34" charset="0"/>
                  </a:rPr>
                  <a:t>Lawence</a:t>
                </a:r>
                <a:r>
                  <a:rPr lang="en-US" dirty="0">
                    <a:effectLst/>
                    <a:latin typeface="Times New Roman" panose="02020603050405020304" pitchFamily="18" charset="0"/>
                    <a:ea typeface="Calibri" panose="020F0502020204030204" pitchFamily="34" charset="0"/>
                  </a:rPr>
                  <a:t>, 1981; Baker, 1985; Moore et al., 2004).</a:t>
                </a:r>
              </a:p>
              <a:p>
                <a:pPr marL="0" indent="0" algn="l" rtl="0">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Based on measurements and a numerical model the study shows a systematic trend </a:t>
                </a:r>
                <a:r>
                  <a:rPr lang="en-US" dirty="0">
                    <a:effectLst/>
                    <a:latin typeface="Times New Roman" panose="02020603050405020304" pitchFamily="18" charset="0"/>
                    <a:ea typeface="Times New Roman" panose="02020603050405020304" pitchFamily="18" charset="0"/>
                  </a:rPr>
                  <a:t>with depths in measured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rPr>
                  <a:t> profiles </a:t>
                </a:r>
                <a:r>
                  <a:rPr lang="en-US" dirty="0">
                    <a:latin typeface="Times New Roman" panose="02020603050405020304" pitchFamily="18" charset="0"/>
                    <a:cs typeface="Times New Roman" panose="02020603050405020304" pitchFamily="18" charset="0"/>
                  </a:rPr>
                  <a:t>and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δ</m:t>
                        </m:r>
                      </m:e>
                      <m:sup>
                        <m:r>
                          <a:rPr lang="en-US" i="1">
                            <a:latin typeface="Cambria Math" panose="02040503050406030204" pitchFamily="18" charset="0"/>
                          </a:rPr>
                          <m:t>26</m:t>
                        </m:r>
                      </m:sup>
                    </m:sSup>
                    <m:r>
                      <m:rPr>
                        <m:sty m:val="p"/>
                      </m:rPr>
                      <a:rPr lang="en-US">
                        <a:latin typeface="Cambria Math" panose="02040503050406030204" pitchFamily="18" charset="0"/>
                      </a:rPr>
                      <m:t>Mg</m:t>
                    </m:r>
                  </m:oMath>
                </a14:m>
                <a:r>
                  <a:rPr lang="en-US" dirty="0">
                    <a:latin typeface="Times New Roman" panose="02020603050405020304" pitchFamily="18" charset="0"/>
                    <a:cs typeface="Times New Roman" panose="02020603050405020304" pitchFamily="18" charset="0"/>
                  </a:rPr>
                  <a:t> profiles. At sites 1012, 1082 and 1086,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δ</m:t>
                        </m:r>
                      </m:e>
                      <m:sup>
                        <m:r>
                          <a:rPr lang="en-US" i="1">
                            <a:latin typeface="Cambria Math" panose="02040503050406030204" pitchFamily="18" charset="0"/>
                          </a:rPr>
                          <m:t>26</m:t>
                        </m:r>
                      </m:sup>
                    </m:sSup>
                    <m:r>
                      <m:rPr>
                        <m:sty m:val="p"/>
                      </m:rPr>
                      <a:rPr lang="en-US">
                        <a:latin typeface="Cambria Math" panose="02040503050406030204" pitchFamily="18" charset="0"/>
                      </a:rPr>
                      <m:t>Mg</m:t>
                    </m:r>
                  </m:oMath>
                </a14:m>
                <a:r>
                  <a:rPr lang="en-US" dirty="0">
                    <a:latin typeface="Times New Roman" panose="02020603050405020304" pitchFamily="18" charset="0"/>
                    <a:cs typeface="Times New Roman" panose="02020603050405020304" pitchFamily="18" charset="0"/>
                  </a:rPr>
                  <a:t> values increase with depth by values in the range 1.25-2‰. In contrast, at sites 925, 1219 and 984 the pore-fluid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δ</m:t>
                        </m:r>
                      </m:e>
                      <m:sup>
                        <m:r>
                          <a:rPr lang="en-US" i="1">
                            <a:latin typeface="Cambria Math" panose="02040503050406030204" pitchFamily="18" charset="0"/>
                          </a:rPr>
                          <m:t>26</m:t>
                        </m:r>
                      </m:sup>
                    </m:sSup>
                    <m:r>
                      <m:rPr>
                        <m:sty m:val="p"/>
                      </m:rPr>
                      <a:rPr lang="en-US">
                        <a:latin typeface="Cambria Math" panose="02040503050406030204" pitchFamily="18" charset="0"/>
                      </a:rPr>
                      <m:t>Mg</m:t>
                    </m:r>
                  </m:oMath>
                </a14:m>
                <a:r>
                  <a:rPr lang="en-US" dirty="0">
                    <a:latin typeface="Times New Roman" panose="02020603050405020304" pitchFamily="18" charset="0"/>
                    <a:cs typeface="Times New Roman" panose="02020603050405020304" pitchFamily="18" charset="0"/>
                  </a:rPr>
                  <a:t> values decrease with depth.</a:t>
                </a:r>
              </a:p>
              <a:p>
                <a:pPr marL="0" indent="0" algn="l" rtl="0">
                  <a:buNone/>
                </a:pPr>
                <a:r>
                  <a:rPr lang="en-US" dirty="0">
                    <a:effectLst/>
                    <a:latin typeface="Times New Roman" panose="02020603050405020304" pitchFamily="18" charset="0"/>
                    <a:ea typeface="Times New Roman" panose="02020603050405020304" pitchFamily="18" charset="0"/>
                  </a:rPr>
                  <a:t>The increase at sites 1082, 1086 and 1012 is explained by dolomite precipitation that is depleted in </a:t>
                </a:r>
                <a14:m>
                  <m:oMath xmlns:m="http://schemas.openxmlformats.org/officeDocument/2006/math">
                    <m:sSup>
                      <m:sSupPr>
                        <m:ctrlPr>
                          <a:rPr lang="en-US" i="1">
                            <a:effectLst/>
                            <a:latin typeface="Cambria Math" panose="02040503050406030204" pitchFamily="18"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rPr>
                  <a:t> relative to pore-fluid by -2.0‰ to – 2.7‰</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91CE52A4-ED85-4379-995E-4BD0210C9BDA}"/>
                  </a:ext>
                </a:extLst>
              </p:cNvPr>
              <p:cNvSpPr>
                <a:spLocks noGrp="1" noRot="1" noChangeAspect="1" noMove="1" noResize="1" noEditPoints="1" noAdjustHandles="1" noChangeArrowheads="1" noChangeShapeType="1" noTextEdit="1"/>
              </p:cNvSpPr>
              <p:nvPr>
                <p:ph idx="1"/>
              </p:nvPr>
            </p:nvSpPr>
            <p:spPr>
              <a:xfrm>
                <a:off x="838200" y="1034473"/>
                <a:ext cx="10515600" cy="5283200"/>
              </a:xfrm>
              <a:blipFill>
                <a:blip r:embed="rId2"/>
                <a:stretch>
                  <a:fillRect l="-1217" t="-2887" r="-1797"/>
                </a:stretch>
              </a:blipFill>
            </p:spPr>
            <p:txBody>
              <a:bodyPr/>
              <a:lstStyle/>
              <a:p>
                <a:r>
                  <a:rPr lang="en-US">
                    <a:noFill/>
                  </a:rPr>
                  <a:t> </a:t>
                </a:r>
              </a:p>
            </p:txBody>
          </p:sp>
        </mc:Fallback>
      </mc:AlternateContent>
    </p:spTree>
    <p:extLst>
      <p:ext uri="{BB962C8B-B14F-4D97-AF65-F5344CB8AC3E}">
        <p14:creationId xmlns:p14="http://schemas.microsoft.com/office/powerpoint/2010/main" val="17075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l"/>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rPr>
              <a:t>Higgins and </a:t>
            </a:r>
            <a:r>
              <a:rPr lang="en-US" sz="3200" dirty="0" err="1">
                <a:effectLst/>
                <a:latin typeface="Times New Roman" panose="02020603050405020304" pitchFamily="18" charset="0"/>
                <a:ea typeface="Calibri" panose="020F0502020204030204" pitchFamily="34" charset="0"/>
              </a:rPr>
              <a:t>Schrag</a:t>
            </a:r>
            <a:r>
              <a:rPr lang="en-US" sz="3200" dirty="0">
                <a:effectLst/>
                <a:latin typeface="Times New Roman" panose="02020603050405020304" pitchFamily="18" charset="0"/>
                <a:ea typeface="Calibri" panose="020F0502020204030204" pitchFamily="34" charset="0"/>
              </a:rPr>
              <a:t> 2010 study - continue</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3"/>
                <a:ext cx="10515600" cy="5283200"/>
              </a:xfrm>
            </p:spPr>
            <p:txBody>
              <a:bodyPr>
                <a:normAutofit/>
              </a:bodyPr>
              <a:lstStyle/>
              <a:p>
                <a:pPr marL="0" indent="0" algn="l" rtl="0">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The decrease in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values vs depth at sites 1219, 925 and 984 can be interpreted as attributed to Mg-clay minerals precipitation that are enriched in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relative to the pore-fluid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δ</m:t>
                        </m:r>
                      </m:e>
                      <m:sup>
                        <m:r>
                          <a:rPr lang="en-US" i="1">
                            <a:effectLst/>
                            <a:latin typeface="Cambria Math" panose="02040503050406030204" pitchFamily="18" charset="0"/>
                            <a:ea typeface="Calibri" panose="020F0502020204030204" pitchFamily="34" charset="0"/>
                            <a:cs typeface="Times New Roman" panose="02020603050405020304" pitchFamily="18" charset="0"/>
                          </a:rPr>
                          <m:t>26</m:t>
                        </m:r>
                      </m:sup>
                    </m:sSup>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Mg</m:t>
                    </m:r>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“prefers” the crust clay minerals so less amount remains in the pore-fluid).</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In summary, </a:t>
                </a:r>
                <a:r>
                  <a:rPr lang="en-US" dirty="0">
                    <a:effectLst/>
                    <a:latin typeface="Times New Roman" panose="02020603050405020304" pitchFamily="18" charset="0"/>
                    <a:ea typeface="Calibri" panose="020F0502020204030204" pitchFamily="34" charset="0"/>
                    <a:cs typeface="Arial" panose="020B0604020202020204" pitchFamily="34" charset="0"/>
                  </a:rPr>
                  <a:t>Higgins and </a:t>
                </a:r>
                <a:r>
                  <a:rPr lang="en-US" dirty="0" err="1">
                    <a:effectLst/>
                    <a:latin typeface="Times New Roman" panose="02020603050405020304" pitchFamily="18" charset="0"/>
                    <a:ea typeface="Calibri" panose="020F0502020204030204" pitchFamily="34" charset="0"/>
                    <a:cs typeface="Arial" panose="020B0604020202020204" pitchFamily="34" charset="0"/>
                  </a:rPr>
                  <a:t>Schrag</a:t>
                </a:r>
                <a:r>
                  <a:rPr lang="en-US" dirty="0">
                    <a:effectLst/>
                    <a:latin typeface="Times New Roman" panose="02020603050405020304" pitchFamily="18" charset="0"/>
                    <a:ea typeface="Calibri" panose="020F0502020204030204" pitchFamily="34" charset="0"/>
                    <a:cs typeface="Arial" panose="020B0604020202020204" pitchFamily="34" charset="0"/>
                  </a:rPr>
                  <a:t> 2010 study findings clearly point on Mg behavior which leaded to dolomite creation in deep-sea sediments. Knowing this, the next step to do is to make this conclusion quantitative by measurement  of dolomite content in samples.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l" rtl="0">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מציין מיקום תוכן 2">
                <a:extLst>
                  <a:ext uri="{FF2B5EF4-FFF2-40B4-BE49-F238E27FC236}">
                    <a16:creationId xmlns:a16="http://schemas.microsoft.com/office/drawing/2014/main" id="{91CE52A4-ED85-4379-995E-4BD0210C9BDA}"/>
                  </a:ext>
                </a:extLst>
              </p:cNvPr>
              <p:cNvSpPr>
                <a:spLocks noGrp="1" noRot="1" noChangeAspect="1" noMove="1" noResize="1" noEditPoints="1" noAdjustHandles="1" noChangeArrowheads="1" noChangeShapeType="1" noTextEdit="1"/>
              </p:cNvSpPr>
              <p:nvPr>
                <p:ph idx="1"/>
              </p:nvPr>
            </p:nvSpPr>
            <p:spPr>
              <a:xfrm>
                <a:off x="838200" y="1034473"/>
                <a:ext cx="10515600" cy="5283200"/>
              </a:xfrm>
              <a:blipFill>
                <a:blip r:embed="rId2"/>
                <a:stretch>
                  <a:fillRect l="-1217" t="-2079" r="-1217"/>
                </a:stretch>
              </a:blipFill>
            </p:spPr>
            <p:txBody>
              <a:bodyPr/>
              <a:lstStyle/>
              <a:p>
                <a:r>
                  <a:rPr lang="en-US">
                    <a:noFill/>
                  </a:rPr>
                  <a:t> </a:t>
                </a:r>
              </a:p>
            </p:txBody>
          </p:sp>
        </mc:Fallback>
      </mc:AlternateContent>
    </p:spTree>
    <p:extLst>
      <p:ext uri="{BB962C8B-B14F-4D97-AF65-F5344CB8AC3E}">
        <p14:creationId xmlns:p14="http://schemas.microsoft.com/office/powerpoint/2010/main" val="40185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37FCF8-A4B1-463E-8010-C7043DB86525}"/>
              </a:ext>
            </a:extLst>
          </p:cNvPr>
          <p:cNvSpPr>
            <a:spLocks noGrp="1"/>
          </p:cNvSpPr>
          <p:nvPr>
            <p:ph type="title"/>
          </p:nvPr>
        </p:nvSpPr>
        <p:spPr>
          <a:xfrm>
            <a:off x="838200" y="365125"/>
            <a:ext cx="10515600" cy="595457"/>
          </a:xfrm>
        </p:spPr>
        <p:txBody>
          <a:bodyPr>
            <a:normAutofit/>
          </a:bodyPr>
          <a:lstStyle/>
          <a:p>
            <a:pPr algn="l"/>
            <a:r>
              <a:rPr lang="en-US" sz="3200" dirty="0">
                <a:latin typeface="Times New Roman" panose="02020603050405020304" pitchFamily="18" charset="0"/>
                <a:cs typeface="Times New Roman" panose="02020603050405020304" pitchFamily="18" charset="0"/>
              </a:rPr>
              <a:t>             Introduction </a:t>
            </a:r>
            <a:r>
              <a:rPr lang="en-US" sz="3200" dirty="0">
                <a:effectLst/>
                <a:latin typeface="Times New Roman" panose="02020603050405020304" pitchFamily="18" charset="0"/>
                <a:ea typeface="Calibri" panose="020F0502020204030204" pitchFamily="34" charset="0"/>
              </a:rPr>
              <a:t>continue: Shalev et.al 2019 study</a:t>
            </a:r>
            <a:endParaRPr lang="en-US" sz="3200" dirty="0">
              <a:latin typeface="Times New Roman" panose="02020603050405020304" pitchFamily="18" charset="0"/>
              <a:cs typeface="Times New Roman" panose="02020603050405020304" pitchFamily="18" charset="0"/>
            </a:endParaRPr>
          </a:p>
        </p:txBody>
      </p:sp>
      <p:sp>
        <p:nvSpPr>
          <p:cNvPr id="3" name="מציין מיקום תוכן 2">
            <a:extLst>
              <a:ext uri="{FF2B5EF4-FFF2-40B4-BE49-F238E27FC236}">
                <a16:creationId xmlns:a16="http://schemas.microsoft.com/office/drawing/2014/main" id="{91CE52A4-ED85-4379-995E-4BD0210C9BDA}"/>
              </a:ext>
            </a:extLst>
          </p:cNvPr>
          <p:cNvSpPr>
            <a:spLocks noGrp="1"/>
          </p:cNvSpPr>
          <p:nvPr>
            <p:ph idx="1"/>
          </p:nvPr>
        </p:nvSpPr>
        <p:spPr>
          <a:xfrm>
            <a:off x="838200" y="1034473"/>
            <a:ext cx="10515600" cy="5283200"/>
          </a:xfrm>
        </p:spPr>
        <p:txBody>
          <a:bodyPr>
            <a:normAutofit lnSpcReduction="10000"/>
          </a:bodyPr>
          <a:lstStyle/>
          <a:p>
            <a:pPr marL="0" indent="0" algn="l" rtl="0">
              <a:buNone/>
            </a:pPr>
            <a:endParaRPr lang="en-US" sz="33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r>
              <a:rPr lang="en-US" sz="3300" dirty="0">
                <a:latin typeface="Times New Roman" panose="02020603050405020304" pitchFamily="18" charset="0"/>
                <a:ea typeface="Times New Roman" panose="02020603050405020304" pitchFamily="18" charset="0"/>
                <a:cs typeface="Times New Roman" panose="02020603050405020304" pitchFamily="18" charset="0"/>
              </a:rPr>
              <a:t>This study is also using widely </a:t>
            </a:r>
            <a:r>
              <a:rPr lang="en-US" sz="3300" dirty="0">
                <a:effectLst/>
                <a:latin typeface="Times New Roman" panose="02020603050405020304" pitchFamily="18" charset="0"/>
                <a:ea typeface="Calibri" panose="020F0502020204030204" pitchFamily="34" charset="0"/>
              </a:rPr>
              <a:t>Mg isotope data and fractionation factors calculations but reaches to conclusions based on exploration of the ocean Mg budget balance, e.g., sources vs sinks. </a:t>
            </a:r>
            <a:r>
              <a:rPr lang="en-US" sz="3300" dirty="0">
                <a:latin typeface="Times New Roman" panose="02020603050405020304" pitchFamily="18" charset="0"/>
                <a:ea typeface="Calibri" panose="020F0502020204030204" pitchFamily="34" charset="0"/>
              </a:rPr>
              <a:t>I</a:t>
            </a:r>
            <a:r>
              <a:rPr lang="en-US" sz="3300" dirty="0">
                <a:effectLst/>
                <a:latin typeface="Times New Roman" panose="02020603050405020304" pitchFamily="18" charset="0"/>
                <a:ea typeface="Calibri" panose="020F0502020204030204" pitchFamily="34" charset="0"/>
              </a:rPr>
              <a:t>n addition to the carbonate minerals precipitation, </a:t>
            </a:r>
            <a:r>
              <a:rPr lang="en-US" sz="3300" dirty="0">
                <a:latin typeface="Times New Roman" panose="02020603050405020304" pitchFamily="18" charset="0"/>
                <a:ea typeface="Calibri" panose="020F0502020204030204" pitchFamily="34" charset="0"/>
              </a:rPr>
              <a:t>this</a:t>
            </a:r>
            <a:r>
              <a:rPr lang="en-US" sz="3300" dirty="0">
                <a:effectLst/>
                <a:latin typeface="Times New Roman" panose="02020603050405020304" pitchFamily="18" charset="0"/>
                <a:ea typeface="Calibri" panose="020F0502020204030204" pitchFamily="34" charset="0"/>
              </a:rPr>
              <a:t> study considering first time the influence of Low Temperature Hydrothermal (LTH) flow system on the oceanic Mg precipitation, since the High Temperature Hydrothermal(HTH) is well constrained. </a:t>
            </a:r>
          </a:p>
          <a:p>
            <a:pPr marL="0" indent="0" algn="l" rtl="0">
              <a:buNone/>
            </a:pPr>
            <a:endParaRPr lang="en-US" dirty="0">
              <a:effectLst/>
              <a:latin typeface="Times New Roman" panose="02020603050405020304" pitchFamily="18" charset="0"/>
              <a:ea typeface="Calibri" panose="020F0502020204030204" pitchFamily="34" charset="0"/>
            </a:endParaRPr>
          </a:p>
          <a:p>
            <a:pPr marL="0" indent="0" algn="l" rtl="0">
              <a:buNone/>
            </a:pPr>
            <a:r>
              <a:rPr lang="en-US" dirty="0">
                <a:effectLst/>
                <a:latin typeface="Times New Roman" panose="02020603050405020304" pitchFamily="18" charset="0"/>
                <a:ea typeface="Calibri" panose="020F0502020204030204" pitchFamily="34" charset="0"/>
              </a:rPr>
              <a:t> </a:t>
            </a:r>
          </a:p>
          <a:p>
            <a:pPr marL="0" indent="0" algn="l" rtl="0">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92318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CF298818-0AC9-4007-B0E9-C756E6C3FF06}"/>
</file>

<file path=customXml/itemProps2.xml><?xml version="1.0" encoding="utf-8"?>
<ds:datastoreItem xmlns:ds="http://schemas.openxmlformats.org/officeDocument/2006/customXml" ds:itemID="{0206157E-D16E-4877-B471-A8DEB7CD3186}"/>
</file>

<file path=docProps/app.xml><?xml version="1.0" encoding="utf-8"?>
<Properties xmlns="http://schemas.openxmlformats.org/officeDocument/2006/extended-properties" xmlns:vt="http://schemas.openxmlformats.org/officeDocument/2006/docPropsVTypes">
  <TotalTime>4195</TotalTime>
  <Words>4195</Words>
  <Application>Microsoft Office PowerPoint</Application>
  <PresentationFormat>מסך רחב</PresentationFormat>
  <Paragraphs>139</Paragraphs>
  <Slides>40</Slides>
  <Notes>0</Notes>
  <HiddenSlides>0</HiddenSlides>
  <MMClips>0</MMClips>
  <ScaleCrop>false</ScaleCrop>
  <HeadingPairs>
    <vt:vector size="8" baseType="variant">
      <vt:variant>
        <vt:lpstr>גופנים בשימוש</vt:lpstr>
      </vt:variant>
      <vt:variant>
        <vt:i4>6</vt:i4>
      </vt:variant>
      <vt:variant>
        <vt:lpstr>ערכת נושא</vt:lpstr>
      </vt:variant>
      <vt:variant>
        <vt:i4>1</vt:i4>
      </vt:variant>
      <vt:variant>
        <vt:lpstr>שרתי OLE מוטבעים</vt:lpstr>
      </vt:variant>
      <vt:variant>
        <vt:i4>1</vt:i4>
      </vt:variant>
      <vt:variant>
        <vt:lpstr>כותרות שקופיות</vt:lpstr>
      </vt:variant>
      <vt:variant>
        <vt:i4>40</vt:i4>
      </vt:variant>
    </vt:vector>
  </HeadingPairs>
  <TitlesOfParts>
    <vt:vector size="48" baseType="lpstr">
      <vt:lpstr>Arial</vt:lpstr>
      <vt:lpstr>Calibri</vt:lpstr>
      <vt:lpstr>Calibri Light</vt:lpstr>
      <vt:lpstr>Cambria Math</vt:lpstr>
      <vt:lpstr>David</vt:lpstr>
      <vt:lpstr>Times New Roman</vt:lpstr>
      <vt:lpstr>ערכת נושא Office</vt:lpstr>
      <vt:lpstr>Visio</vt:lpstr>
      <vt:lpstr>מצגת של PowerPoint‏</vt:lpstr>
      <vt:lpstr>ABSTRACT</vt:lpstr>
      <vt:lpstr>Introduction</vt:lpstr>
      <vt:lpstr>Introduction - continue</vt:lpstr>
      <vt:lpstr>Introduction - continue</vt:lpstr>
      <vt:lpstr>     Introduction continue: Higgins and Schrag 2010 study</vt:lpstr>
      <vt:lpstr>             Higgins and Schrag 2010 study - continue</vt:lpstr>
      <vt:lpstr>             Higgins and Schrag 2010 study - continue</vt:lpstr>
      <vt:lpstr>             Introduction continue: Shalev et.al 2019 study</vt:lpstr>
      <vt:lpstr>             Introduction continue: Shalev et.al 2019 study</vt:lpstr>
      <vt:lpstr>מצגת של PowerPoint‏</vt:lpstr>
      <vt:lpstr>              Shalev et.al 2019 study - continue</vt:lpstr>
      <vt:lpstr>              Shalev et.al 2019 study - continue</vt:lpstr>
      <vt:lpstr>              Shalev et.al 2019 study - continue</vt:lpstr>
      <vt:lpstr>              Shalev et.al 2019 study - continue</vt:lpstr>
      <vt:lpstr>              Shalev et.al 2019 study summary</vt:lpstr>
      <vt:lpstr>Methods</vt:lpstr>
      <vt:lpstr>Methods - continue</vt:lpstr>
      <vt:lpstr>Methods - continue</vt:lpstr>
      <vt:lpstr>Method used this study</vt:lpstr>
      <vt:lpstr>Test Measurement set up: Gasometrical System Block Diagram</vt:lpstr>
      <vt:lpstr>Test Procedure</vt:lpstr>
      <vt:lpstr>Test Procedure - continue</vt:lpstr>
      <vt:lpstr>The xCO_2 IR spectrum peaks created from minerals dissolution</vt:lpstr>
      <vt:lpstr>xCO_2 IR spectrum peaks</vt:lpstr>
      <vt:lpstr>Dolomite content evaluation</vt:lpstr>
      <vt:lpstr>מצגת של PowerPoint‏</vt:lpstr>
      <vt:lpstr>Dolomite content evaluation - continue</vt:lpstr>
      <vt:lpstr>Comparison between known and measured dolomite content experiment</vt:lpstr>
      <vt:lpstr>Results</vt:lpstr>
      <vt:lpstr>מצגת של PowerPoint‏</vt:lpstr>
      <vt:lpstr>Results - continue</vt:lpstr>
      <vt:lpstr>מצגת של PowerPoint‏</vt:lpstr>
      <vt:lpstr>Discussion</vt:lpstr>
      <vt:lpstr>Discussion - continue</vt:lpstr>
      <vt:lpstr>Discussion - continue</vt:lpstr>
      <vt:lpstr>Discussion - continue</vt:lpstr>
      <vt:lpstr>Discussion - continue</vt:lpstr>
      <vt:lpstr>Discussion - continue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פרויקט מחקר כדהא</dc:title>
  <dc:creator>Pazi Shacham</dc:creator>
  <cp:keywords/>
  <dc:description/>
  <cp:lastModifiedBy>Pazi Shacham</cp:lastModifiedBy>
  <cp:revision>79</cp:revision>
  <dcterms:created xsi:type="dcterms:W3CDTF">2021-10-31T21:41:51Z</dcterms:created>
  <dcterms:modified xsi:type="dcterms:W3CDTF">2022-01-04T15:23:42Z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-1595906716</vt:i4>
  </property>
  <property fmtid="{D5CDD505-2E9C-101B-9397-08002B2CF9AE}" pid="3" name="_NewReviewCycle">
    <vt:lpwstr/>
  </property>
  <property fmtid="{D5CDD505-2E9C-101B-9397-08002B2CF9AE}" pid="4" name="_EmailSubject">
    <vt:lpwstr>פזי שחם: סיום פרויקט מחקר במדעי כדור הארץ</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